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2"/>
  </p:sldMasterIdLst>
  <p:notesMasterIdLst>
    <p:notesMasterId r:id="rId24"/>
  </p:notesMasterIdLst>
  <p:handoutMasterIdLst>
    <p:handoutMasterId r:id="rId25"/>
  </p:handoutMasterIdLst>
  <p:sldIdLst>
    <p:sldId id="256" r:id="rId3"/>
    <p:sldId id="257" r:id="rId4"/>
    <p:sldId id="303" r:id="rId5"/>
    <p:sldId id="282" r:id="rId6"/>
    <p:sldId id="300" r:id="rId7"/>
    <p:sldId id="293" r:id="rId8"/>
    <p:sldId id="305" r:id="rId9"/>
    <p:sldId id="284" r:id="rId10"/>
    <p:sldId id="295" r:id="rId11"/>
    <p:sldId id="296" r:id="rId12"/>
    <p:sldId id="283" r:id="rId13"/>
    <p:sldId id="297" r:id="rId14"/>
    <p:sldId id="304" r:id="rId15"/>
    <p:sldId id="285" r:id="rId16"/>
    <p:sldId id="298" r:id="rId17"/>
    <p:sldId id="299" r:id="rId18"/>
    <p:sldId id="301" r:id="rId19"/>
    <p:sldId id="302" r:id="rId20"/>
    <p:sldId id="306" r:id="rId21"/>
    <p:sldId id="286" r:id="rId22"/>
    <p:sldId id="294" r:id="rId23"/>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74" autoAdjust="0"/>
  </p:normalViewPr>
  <p:slideViewPr>
    <p:cSldViewPr>
      <p:cViewPr varScale="1">
        <p:scale>
          <a:sx n="85" d="100"/>
          <a:sy n="85" d="100"/>
        </p:scale>
        <p:origin x="590" y="53"/>
      </p:cViewPr>
      <p:guideLst>
        <p:guide pos="3839"/>
        <p:guide orient="horz" pos="2160"/>
      </p:guideLst>
    </p:cSldViewPr>
  </p:slideViewPr>
  <p:notesTextViewPr>
    <p:cViewPr>
      <p:scale>
        <a:sx n="1" d="1"/>
        <a:sy n="1" d="1"/>
      </p:scale>
      <p:origin x="0" y="0"/>
    </p:cViewPr>
  </p:notesTextViewPr>
  <p:notesViewPr>
    <p:cSldViewPr showGuides="1">
      <p:cViewPr varScale="1">
        <p:scale>
          <a:sx n="63" d="100"/>
          <a:sy n="63" d="100"/>
        </p:scale>
        <p:origin x="1986"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4AA43A-3F76-4A13-9CD6-36134EB429E3}" type="datetimeFigureOut">
              <a:rPr lang="en-US"/>
              <a:t>1/27/2026</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50423A-8BCE-448E-A97B-03A88B2B12C1}" type="slidenum">
              <a:rPr/>
              <a:t>‹#›</a:t>
            </a:fld>
            <a:endParaRPr/>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674A4F-2B7A-4ECB-A400-260B2FFC03C1}" type="datetimeFigureOut">
              <a:rPr lang="en-US"/>
              <a:t>1/27/2026</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F2A70B-78F2-4DCF-B53B-C990D2FAFB8A}" type="slidenum">
              <a:rPr/>
              <a:t>‹#›</a:t>
            </a:fld>
            <a:endParaRPr/>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88825"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6675" y="2404534"/>
            <a:ext cx="7764913" cy="1646302"/>
          </a:xfrm>
        </p:spPr>
        <p:txBody>
          <a:bodyPr anchor="b">
            <a:noAutofit/>
          </a:bodyPr>
          <a:lstStyle>
            <a:lvl1pPr algn="r">
              <a:defRPr sz="5398">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6675" y="4050834"/>
            <a:ext cx="7764913" cy="1096899"/>
          </a:xfrm>
        </p:spPr>
        <p:txBody>
          <a:bodyPr anchor="t"/>
          <a:lstStyle>
            <a:lvl1pPr marL="0" indent="0" algn="r">
              <a:buNone/>
              <a:defRPr>
                <a:solidFill>
                  <a:schemeClr val="tx1">
                    <a:lumMod val="50000"/>
                    <a:lumOff val="50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10248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599"/>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E8FB1-0A7A-443E-AAF7-31D4FA1AA312}"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1376260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159" y="2700868"/>
            <a:ext cx="8594429" cy="1826581"/>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677159" y="4527448"/>
            <a:ext cx="8594429" cy="860400"/>
          </a:xfrm>
        </p:spPr>
        <p:txBody>
          <a:bodyPr anchor="t"/>
          <a:lstStyle>
            <a:lvl1pPr marL="0" indent="0" algn="l">
              <a:buNone/>
              <a:defRPr sz="19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FE8FB1-0A7A-443E-AAF7-31D4FA1AA312}"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667081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158" y="2160589"/>
            <a:ext cx="418294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8645" y="2160590"/>
            <a:ext cx="418294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FE8FB1-0A7A-443E-AAF7-31D4FA1AA312}"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2924351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570" y="2160983"/>
            <a:ext cx="4184533"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675570" y="2737246"/>
            <a:ext cx="418453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7058" y="2160983"/>
            <a:ext cx="4184528"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5087059" y="2737246"/>
            <a:ext cx="418452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FE8FB1-0A7A-443E-AAF7-31D4FA1AA312}" type="datetimeFigureOut">
              <a:rPr lang="en-US" smtClean="0"/>
              <a:t>1/27/2026</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329521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158" y="609600"/>
            <a:ext cx="859442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FE8FB1-0A7A-443E-AAF7-31D4FA1AA312}" type="datetimeFigureOut">
              <a:rPr lang="en-US" smtClean="0"/>
              <a:t>1/27/2026</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71076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FE8FB1-0A7A-443E-AAF7-31D4FA1AA312}" type="datetimeFigureOut">
              <a:rPr lang="en-US" smtClean="0"/>
              <a:t>1/27/2026</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504016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158" y="1498604"/>
            <a:ext cx="3853524" cy="1278466"/>
          </a:xfrm>
        </p:spPr>
        <p:txBody>
          <a:bodyPr anchor="b">
            <a:normAutofit/>
          </a:bodyPr>
          <a:lstStyle>
            <a:lvl1pPr>
              <a:defRPr sz="1999"/>
            </a:lvl1pPr>
          </a:lstStyle>
          <a:p>
            <a:r>
              <a:rPr lang="en-US"/>
              <a:t>Click to edit Master title style</a:t>
            </a:r>
            <a:endParaRPr lang="en-US" dirty="0"/>
          </a:p>
        </p:txBody>
      </p:sp>
      <p:sp>
        <p:nvSpPr>
          <p:cNvPr id="3" name="Content Placeholder 2"/>
          <p:cNvSpPr>
            <a:spLocks noGrp="1"/>
          </p:cNvSpPr>
          <p:nvPr>
            <p:ph idx="1"/>
          </p:nvPr>
        </p:nvSpPr>
        <p:spPr>
          <a:xfrm>
            <a:off x="4759222" y="514925"/>
            <a:ext cx="4512366"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158" y="2777069"/>
            <a:ext cx="3853524" cy="2584449"/>
          </a:xfrm>
        </p:spPr>
        <p:txBody>
          <a:bodyPr>
            <a:normAutofit/>
          </a:bodyPr>
          <a:lstStyle>
            <a:lvl1pPr marL="0" indent="0">
              <a:buNone/>
              <a:defRPr sz="1400"/>
            </a:lvl1pPr>
            <a:lvl2pPr marL="456926" indent="0">
              <a:buNone/>
              <a:defRPr sz="1400"/>
            </a:lvl2pPr>
            <a:lvl3pPr marL="913852" indent="0">
              <a:buNone/>
              <a:defRPr sz="1200"/>
            </a:lvl3pPr>
            <a:lvl4pPr marL="1370778" indent="0">
              <a:buNone/>
              <a:defRPr sz="1000"/>
            </a:lvl4pPr>
            <a:lvl5pPr marL="1827703" indent="0">
              <a:buNone/>
              <a:defRPr sz="1000"/>
            </a:lvl5pPr>
            <a:lvl6pPr marL="2284628" indent="0">
              <a:buNone/>
              <a:defRPr sz="1000"/>
            </a:lvl6pPr>
            <a:lvl7pPr marL="2741554" indent="0">
              <a:buNone/>
              <a:defRPr sz="1000"/>
            </a:lvl7pPr>
            <a:lvl8pPr marL="3198480" indent="0">
              <a:buNone/>
              <a:defRPr sz="1000"/>
            </a:lvl8pPr>
            <a:lvl9pPr marL="3655406"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AFE8FB1-0A7A-443E-AAF7-31D4FA1AA312}"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322897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158" y="4800600"/>
            <a:ext cx="8594428"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158" y="609600"/>
            <a:ext cx="8594429" cy="3845718"/>
          </a:xfrm>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158" y="5367338"/>
            <a:ext cx="8594428" cy="674024"/>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FE8FB1-0A7A-443E-AAF7-31D4FA1AA312}"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164244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159" y="609600"/>
            <a:ext cx="8594429" cy="3403600"/>
          </a:xfrm>
        </p:spPr>
        <p:txBody>
          <a:bodyPr anchor="ctr">
            <a:normAutofit/>
          </a:bodyPr>
          <a:lstStyle>
            <a:lvl1pPr algn="l">
              <a:defRPr sz="4399" b="0" cap="none"/>
            </a:lvl1pPr>
          </a:lstStyle>
          <a:p>
            <a:r>
              <a:rPr lang="en-US"/>
              <a:t>Click to edit Master title style</a:t>
            </a:r>
            <a:endParaRPr lang="en-US" dirty="0"/>
          </a:p>
        </p:txBody>
      </p:sp>
      <p:sp>
        <p:nvSpPr>
          <p:cNvPr id="3" name="Text Placeholder 2"/>
          <p:cNvSpPr>
            <a:spLocks noGrp="1"/>
          </p:cNvSpPr>
          <p:nvPr>
            <p:ph type="body" idx="1"/>
          </p:nvPr>
        </p:nvSpPr>
        <p:spPr>
          <a:xfrm>
            <a:off x="677159" y="4470400"/>
            <a:ext cx="8594429" cy="1570962"/>
          </a:xfrm>
        </p:spPr>
        <p:txBody>
          <a:bodyPr anchor="ctr">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FE8FB1-0A7A-443E-AAF7-31D4FA1AA312}" type="datetimeFigureOut">
              <a:rPr lang="en-US" smtClean="0"/>
              <a:pPr/>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pPr/>
              <a:t>‹#›</a:t>
            </a:fld>
            <a:endParaRPr lang="en-GB"/>
          </a:p>
        </p:txBody>
      </p:sp>
    </p:spTree>
    <p:extLst>
      <p:ext uri="{BB962C8B-B14F-4D97-AF65-F5344CB8AC3E}">
        <p14:creationId xmlns:p14="http://schemas.microsoft.com/office/powerpoint/2010/main" val="2972019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092" y="609600"/>
            <a:ext cx="8092026" cy="3022600"/>
          </a:xfrm>
        </p:spPr>
        <p:txBody>
          <a:bodyPr anchor="ctr">
            <a:normAutofit/>
          </a:bodyPr>
          <a:lstStyle>
            <a:lvl1pPr algn="l">
              <a:defRPr sz="4399"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5783" y="3632200"/>
            <a:ext cx="7222643" cy="381000"/>
          </a:xfrm>
        </p:spPr>
        <p:txBody>
          <a:bodyPr anchor="ctr">
            <a:noAutofit/>
          </a:bodyPr>
          <a:lstStyle>
            <a:lvl1pPr marL="0" indent="0">
              <a:buFontTx/>
              <a:buNone/>
              <a:defRPr sz="1600">
                <a:solidFill>
                  <a:schemeClr val="tx1">
                    <a:lumMod val="50000"/>
                    <a:lumOff val="50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77159" y="4470400"/>
            <a:ext cx="8594429" cy="1570962"/>
          </a:xfrm>
        </p:spPr>
        <p:txBody>
          <a:bodyPr anchor="ctr">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FE8FB1-0A7A-443E-AAF7-31D4FA1AA312}" type="datetimeFigureOut">
              <a:rPr lang="en-US" smtClean="0"/>
              <a:pPr/>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pPr/>
              <a:t>‹#›</a:t>
            </a:fld>
            <a:endParaRPr lang="en-GB"/>
          </a:p>
        </p:txBody>
      </p:sp>
      <p:sp>
        <p:nvSpPr>
          <p:cNvPr id="20" name="TextBox 19"/>
          <p:cNvSpPr txBox="1"/>
          <p:nvPr/>
        </p:nvSpPr>
        <p:spPr>
          <a:xfrm>
            <a:off x="541729" y="790378"/>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0695" y="288655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latin typeface="Arial"/>
              </a:rPr>
              <a:t>”</a:t>
            </a:r>
            <a:endParaRPr lang="en-US" sz="1799" dirty="0">
              <a:solidFill>
                <a:schemeClr val="accent1">
                  <a:lumMod val="60000"/>
                  <a:lumOff val="40000"/>
                </a:schemeClr>
              </a:solidFill>
              <a:latin typeface="Arial"/>
            </a:endParaRPr>
          </a:p>
        </p:txBody>
      </p:sp>
    </p:spTree>
    <p:extLst>
      <p:ext uri="{BB962C8B-B14F-4D97-AF65-F5344CB8AC3E}">
        <p14:creationId xmlns:p14="http://schemas.microsoft.com/office/powerpoint/2010/main" val="1269025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159" y="1931988"/>
            <a:ext cx="8594429" cy="2595460"/>
          </a:xfrm>
        </p:spPr>
        <p:txBody>
          <a:bodyPr anchor="b">
            <a:normAutofit/>
          </a:bodyPr>
          <a:lstStyle>
            <a:lvl1pPr algn="l">
              <a:defRPr sz="4399" b="0" cap="none"/>
            </a:lvl1pPr>
          </a:lstStyle>
          <a:p>
            <a:r>
              <a:rPr lang="en-US"/>
              <a:t>Click to edit Master title style</a:t>
            </a:r>
            <a:endParaRPr lang="en-US" dirty="0"/>
          </a:p>
        </p:txBody>
      </p:sp>
      <p:sp>
        <p:nvSpPr>
          <p:cNvPr id="3" name="Text Placeholder 2"/>
          <p:cNvSpPr>
            <a:spLocks noGrp="1"/>
          </p:cNvSpPr>
          <p:nvPr>
            <p:ph type="body" idx="1"/>
          </p:nvPr>
        </p:nvSpPr>
        <p:spPr>
          <a:xfrm>
            <a:off x="677159" y="4527448"/>
            <a:ext cx="8594429" cy="1513914"/>
          </a:xfrm>
        </p:spPr>
        <p:txBody>
          <a:bodyPr anchor="t">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FE8FB1-0A7A-443E-AAF7-31D4FA1AA312}" type="datetimeFigureOut">
              <a:rPr lang="en-US" smtClean="0"/>
              <a:pPr/>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pPr/>
              <a:t>‹#›</a:t>
            </a:fld>
            <a:endParaRPr lang="en-GB"/>
          </a:p>
        </p:txBody>
      </p:sp>
    </p:spTree>
    <p:extLst>
      <p:ext uri="{BB962C8B-B14F-4D97-AF65-F5344CB8AC3E}">
        <p14:creationId xmlns:p14="http://schemas.microsoft.com/office/powerpoint/2010/main" val="1646837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092" y="609600"/>
            <a:ext cx="8092026" cy="3022600"/>
          </a:xfrm>
        </p:spPr>
        <p:txBody>
          <a:bodyPr anchor="ctr">
            <a:normAutofit/>
          </a:bodyPr>
          <a:lstStyle>
            <a:lvl1pPr algn="l">
              <a:defRPr sz="4399"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156" y="4013200"/>
            <a:ext cx="8594430" cy="514248"/>
          </a:xfrm>
        </p:spPr>
        <p:txBody>
          <a:bodyPr anchor="b">
            <a:noAutofit/>
          </a:bodyPr>
          <a:lstStyle>
            <a:lvl1pPr marL="0" indent="0">
              <a:buFontTx/>
              <a:buNone/>
              <a:defRPr sz="2399">
                <a:solidFill>
                  <a:schemeClr val="tx1">
                    <a:lumMod val="75000"/>
                    <a:lumOff val="25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77159" y="4527448"/>
            <a:ext cx="8594429" cy="1513914"/>
          </a:xfrm>
        </p:spPr>
        <p:txBody>
          <a:bodyPr anchor="t">
            <a:normAutofit/>
          </a:bodyPr>
          <a:lstStyle>
            <a:lvl1pPr marL="0" indent="0" algn="l">
              <a:buNone/>
              <a:defRPr sz="17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FE8FB1-0A7A-443E-AAF7-31D4FA1AA312}" type="datetimeFigureOut">
              <a:rPr lang="en-US" smtClean="0"/>
              <a:pPr/>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pPr/>
              <a:t>‹#›</a:t>
            </a:fld>
            <a:endParaRPr lang="en-GB"/>
          </a:p>
        </p:txBody>
      </p:sp>
      <p:sp>
        <p:nvSpPr>
          <p:cNvPr id="24" name="TextBox 23"/>
          <p:cNvSpPr txBox="1"/>
          <p:nvPr/>
        </p:nvSpPr>
        <p:spPr>
          <a:xfrm>
            <a:off x="541729" y="790378"/>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0695" y="288655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195828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621" y="609600"/>
            <a:ext cx="8585966" cy="3022600"/>
          </a:xfrm>
        </p:spPr>
        <p:txBody>
          <a:bodyPr anchor="ctr">
            <a:normAutofit/>
          </a:bodyPr>
          <a:lstStyle>
            <a:lvl1pPr algn="l">
              <a:defRPr sz="4399"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156" y="4013200"/>
            <a:ext cx="8594430" cy="514248"/>
          </a:xfrm>
        </p:spPr>
        <p:txBody>
          <a:bodyPr anchor="b">
            <a:noAutofit/>
          </a:bodyPr>
          <a:lstStyle>
            <a:lvl1pPr marL="0" indent="0">
              <a:buFontTx/>
              <a:buNone/>
              <a:defRPr sz="2399">
                <a:solidFill>
                  <a:schemeClr val="accent1"/>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77159" y="4527448"/>
            <a:ext cx="8594429" cy="1513914"/>
          </a:xfrm>
        </p:spPr>
        <p:txBody>
          <a:bodyPr anchor="t">
            <a:normAutofit/>
          </a:bodyPr>
          <a:lstStyle>
            <a:lvl1pPr marL="0" indent="0" algn="l">
              <a:buNone/>
              <a:defRPr sz="17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FE8FB1-0A7A-443E-AAF7-31D4FA1AA312}" type="datetimeFigureOut">
              <a:rPr lang="en-US" smtClean="0"/>
              <a:pPr/>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pPr/>
              <a:t>‹#›</a:t>
            </a:fld>
            <a:endParaRPr lang="en-GB"/>
          </a:p>
        </p:txBody>
      </p:sp>
    </p:spTree>
    <p:extLst>
      <p:ext uri="{BB962C8B-B14F-4D97-AF65-F5344CB8AC3E}">
        <p14:creationId xmlns:p14="http://schemas.microsoft.com/office/powerpoint/2010/main" val="42528712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E8FB1-0A7A-443E-AAF7-31D4FA1AA312}"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1934710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5599" y="609600"/>
            <a:ext cx="130440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159" y="609600"/>
            <a:ext cx="7058311"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E8FB1-0A7A-443E-AAF7-31D4FA1AA312}"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BA54BD-C84D-46CE-8B72-31BFB26ABA43}" type="slidenum">
              <a:rPr lang="en-GB" smtClean="0"/>
              <a:t>‹#›</a:t>
            </a:fld>
            <a:endParaRPr lang="en-GB"/>
          </a:p>
        </p:txBody>
      </p:sp>
    </p:spTree>
    <p:extLst>
      <p:ext uri="{BB962C8B-B14F-4D97-AF65-F5344CB8AC3E}">
        <p14:creationId xmlns:p14="http://schemas.microsoft.com/office/powerpoint/2010/main" val="3233879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88825"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158" y="609600"/>
            <a:ext cx="8594429"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158" y="2160590"/>
            <a:ext cx="8594429"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3257" y="6041363"/>
            <a:ext cx="91170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AFE8FB1-0A7A-443E-AAF7-31D4FA1AA312}" type="datetimeFigureOut">
              <a:rPr lang="en-US" smtClean="0"/>
              <a:pPr/>
              <a:t>1/27/2026</a:t>
            </a:fld>
            <a:endParaRPr lang="en-US"/>
          </a:p>
        </p:txBody>
      </p:sp>
      <p:sp>
        <p:nvSpPr>
          <p:cNvPr id="5" name="Footer Placeholder 4"/>
          <p:cNvSpPr>
            <a:spLocks noGrp="1"/>
          </p:cNvSpPr>
          <p:nvPr>
            <p:ph type="ftr" sz="quarter" idx="3"/>
          </p:nvPr>
        </p:nvSpPr>
        <p:spPr>
          <a:xfrm>
            <a:off x="677158" y="6041363"/>
            <a:ext cx="629597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88426" y="6041363"/>
            <a:ext cx="683161" cy="365125"/>
          </a:xfrm>
          <a:prstGeom prst="rect">
            <a:avLst/>
          </a:prstGeom>
        </p:spPr>
        <p:txBody>
          <a:bodyPr vert="horz" lIns="91440" tIns="45720" rIns="91440" bIns="45720" rtlCol="0" anchor="ctr"/>
          <a:lstStyle>
            <a:lvl1pPr algn="r">
              <a:defRPr sz="900">
                <a:solidFill>
                  <a:schemeClr val="accent1"/>
                </a:solidFill>
              </a:defRPr>
            </a:lvl1pPr>
          </a:lstStyle>
          <a:p>
            <a:fld id="{25BA54BD-C84D-46CE-8B72-31BFB26ABA43}" type="slidenum">
              <a:rPr lang="en-GB" smtClean="0"/>
              <a:pPr/>
              <a:t>‹#›</a:t>
            </a:fld>
            <a:endParaRPr lang="en-GB"/>
          </a:p>
        </p:txBody>
      </p:sp>
    </p:spTree>
    <p:extLst>
      <p:ext uri="{BB962C8B-B14F-4D97-AF65-F5344CB8AC3E}">
        <p14:creationId xmlns:p14="http://schemas.microsoft.com/office/powerpoint/2010/main" val="23529397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063" rtl="0" eaLnBrk="1" latinLnBrk="0" hangingPunct="1">
        <a:spcBef>
          <a:spcPct val="0"/>
        </a:spcBef>
        <a:buNone/>
        <a:defRPr sz="3599"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KS2 SATS Meeting</a:t>
            </a:r>
          </a:p>
        </p:txBody>
      </p:sp>
      <p:sp>
        <p:nvSpPr>
          <p:cNvPr id="3" name="Subtitle 2"/>
          <p:cNvSpPr>
            <a:spLocks noGrp="1"/>
          </p:cNvSpPr>
          <p:nvPr>
            <p:ph type="subTitle" idx="1"/>
          </p:nvPr>
        </p:nvSpPr>
        <p:spPr/>
        <p:txBody>
          <a:bodyPr>
            <a:normAutofit/>
          </a:bodyPr>
          <a:lstStyle/>
          <a:p>
            <a:r>
              <a:rPr lang="en-US" sz="2400" dirty="0"/>
              <a:t>Monday 11</a:t>
            </a:r>
            <a:r>
              <a:rPr lang="en-US" sz="2400" baseline="30000" dirty="0"/>
              <a:t>th</a:t>
            </a:r>
            <a:r>
              <a:rPr lang="en-US" sz="2400" dirty="0"/>
              <a:t>- Thursday 14</a:t>
            </a:r>
            <a:r>
              <a:rPr lang="en-US" sz="2400" baseline="30000" dirty="0"/>
              <a:t>th</a:t>
            </a:r>
            <a:r>
              <a:rPr lang="en-US" sz="2400" dirty="0"/>
              <a:t> May 2026</a:t>
            </a:r>
          </a:p>
        </p:txBody>
      </p:sp>
    </p:spTree>
    <p:extLst>
      <p:ext uri="{BB962C8B-B14F-4D97-AF65-F5344CB8AC3E}">
        <p14:creationId xmlns:p14="http://schemas.microsoft.com/office/powerpoint/2010/main" val="1920111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idx="4294967295"/>
          </p:nvPr>
        </p:nvSpPr>
        <p:spPr>
          <a:xfrm>
            <a:off x="150812" y="304800"/>
            <a:ext cx="9144000" cy="1020762"/>
          </a:xfrm>
        </p:spPr>
        <p:txBody>
          <a:bodyPr>
            <a:normAutofit/>
          </a:bodyPr>
          <a:lstStyle/>
          <a:p>
            <a:r>
              <a:rPr lang="en-GB" sz="4800" dirty="0">
                <a:latin typeface="Arial" panose="020B0604020202020204" pitchFamily="34" charset="0"/>
                <a:cs typeface="Arial" panose="020B0604020202020204" pitchFamily="34" charset="0"/>
              </a:rPr>
              <a:t>A warm welcome!</a:t>
            </a:r>
            <a:endParaRPr lang="en-US" sz="4800" dirty="0"/>
          </a:p>
        </p:txBody>
      </p:sp>
      <p:sp>
        <p:nvSpPr>
          <p:cNvPr id="14" name="Content Placeholder 13"/>
          <p:cNvSpPr>
            <a:spLocks noGrp="1"/>
          </p:cNvSpPr>
          <p:nvPr>
            <p:ph idx="4294967295"/>
          </p:nvPr>
        </p:nvSpPr>
        <p:spPr>
          <a:xfrm>
            <a:off x="379412" y="1143000"/>
            <a:ext cx="9840686" cy="4267200"/>
          </a:xfrm>
        </p:spPr>
        <p:txBody>
          <a:bodyPr>
            <a:noAutofit/>
          </a:bodyPr>
          <a:lstStyle/>
          <a:p>
            <a:pPr marL="0" indent="0">
              <a:buNone/>
            </a:pPr>
            <a:r>
              <a:rPr lang="en-GB" sz="3200" b="1" dirty="0">
                <a:cs typeface="Arial" panose="020B0604020202020204" pitchFamily="34" charset="0"/>
              </a:rPr>
              <a:t>  Purpose of the meeting:</a:t>
            </a:r>
            <a:endParaRPr lang="en-GB" sz="3200" dirty="0">
              <a:cs typeface="Arial" panose="020B0604020202020204" pitchFamily="34" charset="0"/>
            </a:endParaRPr>
          </a:p>
          <a:p>
            <a:pPr marL="285750" indent="-285750">
              <a:buFont typeface="Arial" panose="020B0604020202020204" pitchFamily="34" charset="0"/>
              <a:buChar char="•"/>
            </a:pPr>
            <a:r>
              <a:rPr lang="en-GB" sz="3200" dirty="0">
                <a:cs typeface="Arial" panose="020B0604020202020204" pitchFamily="34" charset="0"/>
              </a:rPr>
              <a:t>Update on national assessment arrangements</a:t>
            </a:r>
          </a:p>
          <a:p>
            <a:pPr marL="285750" indent="-285750">
              <a:buFont typeface="Arial" panose="020B0604020202020204" pitchFamily="34" charset="0"/>
              <a:buChar char="•"/>
            </a:pPr>
            <a:r>
              <a:rPr lang="en-GB" sz="3200" dirty="0">
                <a:cs typeface="Arial" panose="020B0604020202020204" pitchFamily="34" charset="0"/>
              </a:rPr>
              <a:t>Explain school arrangements for KS2 SATs and provide reassurance about the process </a:t>
            </a:r>
          </a:p>
          <a:p>
            <a:pPr marL="285750" indent="-285750">
              <a:buFont typeface="Arial" panose="020B0604020202020204" pitchFamily="34" charset="0"/>
              <a:buChar char="•"/>
            </a:pPr>
            <a:r>
              <a:rPr lang="en-GB" sz="3200" dirty="0">
                <a:cs typeface="Arial" panose="020B0604020202020204" pitchFamily="34" charset="0"/>
              </a:rPr>
              <a:t>Opportunity to provide information on your child’s progress and targets </a:t>
            </a:r>
          </a:p>
          <a:p>
            <a:pPr marL="285750" indent="-285750">
              <a:buFont typeface="Arial" panose="020B0604020202020204" pitchFamily="34" charset="0"/>
              <a:buChar char="•"/>
            </a:pPr>
            <a:r>
              <a:rPr lang="en-GB" sz="3200" dirty="0">
                <a:cs typeface="Arial" panose="020B0604020202020204" pitchFamily="34" charset="0"/>
              </a:rPr>
              <a:t>Opportunity to look at sample test materials</a:t>
            </a:r>
          </a:p>
          <a:p>
            <a:pPr marL="285750" indent="-285750">
              <a:buFont typeface="Arial" panose="020B0604020202020204" pitchFamily="34" charset="0"/>
              <a:buChar char="•"/>
            </a:pPr>
            <a:r>
              <a:rPr lang="en-GB" sz="3200" dirty="0">
                <a:cs typeface="Arial" panose="020B0604020202020204" pitchFamily="34" charset="0"/>
              </a:rPr>
              <a:t>Opportunity to order revision materials</a:t>
            </a:r>
          </a:p>
          <a:p>
            <a:pPr marL="285750" indent="-285750">
              <a:buFont typeface="Arial" panose="020B0604020202020204" pitchFamily="34" charset="0"/>
              <a:buChar char="•"/>
            </a:pPr>
            <a:r>
              <a:rPr lang="en-GB" sz="3200" dirty="0">
                <a:cs typeface="Arial" panose="020B0604020202020204" pitchFamily="34" charset="0"/>
              </a:rPr>
              <a:t>Question and Answers</a:t>
            </a:r>
          </a:p>
        </p:txBody>
      </p:sp>
    </p:spTree>
    <p:extLst>
      <p:ext uri="{BB962C8B-B14F-4D97-AF65-F5344CB8AC3E}">
        <p14:creationId xmlns:p14="http://schemas.microsoft.com/office/powerpoint/2010/main" val="2128536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3212" y="381000"/>
            <a:ext cx="9525000" cy="6401753"/>
          </a:xfrm>
          <a:prstGeom prst="rect">
            <a:avLst/>
          </a:prstGeom>
        </p:spPr>
        <p:txBody>
          <a:bodyPr wrap="square">
            <a:spAutoFit/>
          </a:bodyPr>
          <a:lstStyle/>
          <a:p>
            <a:r>
              <a:rPr lang="en-GB" sz="2600" b="1" u="sng" dirty="0">
                <a:cs typeface="Arial" panose="020B0604020202020204" pitchFamily="34" charset="0"/>
              </a:rPr>
              <a:t>How are children assessed?</a:t>
            </a:r>
            <a:endParaRPr lang="en-GB" sz="2400" dirty="0">
              <a:cs typeface="Arial" panose="020B0604020202020204" pitchFamily="34" charset="0"/>
            </a:endParaRPr>
          </a:p>
          <a:p>
            <a:r>
              <a:rPr lang="en-US" sz="2400" dirty="0">
                <a:cs typeface="Arial" panose="020B0604020202020204" pitchFamily="34" charset="0"/>
              </a:rPr>
              <a:t>At the end of Year 6, children in England sit tests in:  </a:t>
            </a:r>
          </a:p>
          <a:p>
            <a:pPr marL="342900" indent="-342900">
              <a:buFont typeface="Arial" panose="020B0604020202020204" pitchFamily="34" charset="0"/>
              <a:buChar char="•"/>
            </a:pPr>
            <a:r>
              <a:rPr lang="en-US" sz="2400" dirty="0">
                <a:cs typeface="Arial" panose="020B0604020202020204" pitchFamily="34" charset="0"/>
              </a:rPr>
              <a:t>Reading</a:t>
            </a:r>
          </a:p>
          <a:p>
            <a:pPr marL="342900" indent="-342900">
              <a:buFont typeface="Arial" panose="020B0604020202020204" pitchFamily="34" charset="0"/>
              <a:buChar char="•"/>
            </a:pPr>
            <a:r>
              <a:rPr lang="en-US" sz="2400" dirty="0" err="1">
                <a:cs typeface="Arial" panose="020B0604020202020204" pitchFamily="34" charset="0"/>
              </a:rPr>
              <a:t>Maths</a:t>
            </a:r>
            <a:endParaRPr lang="en-US" sz="2400" dirty="0">
              <a:cs typeface="Arial" panose="020B0604020202020204" pitchFamily="34" charset="0"/>
            </a:endParaRPr>
          </a:p>
          <a:p>
            <a:pPr marL="342900" indent="-342900">
              <a:buFont typeface="Arial" panose="020B0604020202020204" pitchFamily="34" charset="0"/>
              <a:buChar char="•"/>
            </a:pPr>
            <a:r>
              <a:rPr lang="en-US" sz="2400" dirty="0">
                <a:cs typeface="Arial" panose="020B0604020202020204" pitchFamily="34" charset="0"/>
              </a:rPr>
              <a:t>Grammar, punctuation and spelling (GPS or SPAG)</a:t>
            </a:r>
          </a:p>
          <a:p>
            <a:r>
              <a:rPr lang="en-US" sz="2400" dirty="0">
                <a:cs typeface="Arial" panose="020B0604020202020204" pitchFamily="34" charset="0"/>
              </a:rPr>
              <a:t>These tests are both set and marked externally, and the results are used to measure a child’s progress through a Key Stage (from Year 3 to Year 6). </a:t>
            </a:r>
          </a:p>
          <a:p>
            <a:endParaRPr lang="en-US" sz="2400" dirty="0">
              <a:cs typeface="Arial" panose="020B0604020202020204" pitchFamily="34" charset="0"/>
            </a:endParaRPr>
          </a:p>
          <a:p>
            <a:r>
              <a:rPr lang="en-US" sz="2400" dirty="0">
                <a:cs typeface="Arial" panose="020B0604020202020204" pitchFamily="34" charset="0"/>
              </a:rPr>
              <a:t>Writing is assessed through teacher judgements across a collection of work, rather than in a test format. </a:t>
            </a:r>
          </a:p>
          <a:p>
            <a:endParaRPr lang="en-US" sz="2400" dirty="0">
              <a:cs typeface="Arial" panose="020B0604020202020204" pitchFamily="34" charset="0"/>
            </a:endParaRPr>
          </a:p>
          <a:p>
            <a:r>
              <a:rPr lang="en-US" sz="2400" dirty="0">
                <a:cs typeface="Arial" panose="020B0604020202020204" pitchFamily="34" charset="0"/>
              </a:rPr>
              <a:t>Your child’s marks will be sent home along with their school report. In their school report, the SATS scores are used in conjunction with teacher assessment to give a broader picture of their attainment to enable them to transition to the next stage of their learning.</a:t>
            </a:r>
          </a:p>
          <a:p>
            <a:endParaRPr lang="en-US" sz="2400" dirty="0">
              <a:cs typeface="Arial" panose="020B0604020202020204" pitchFamily="34" charset="0"/>
            </a:endParaRPr>
          </a:p>
        </p:txBody>
      </p:sp>
    </p:spTree>
    <p:extLst>
      <p:ext uri="{BB962C8B-B14F-4D97-AF65-F5344CB8AC3E}">
        <p14:creationId xmlns:p14="http://schemas.microsoft.com/office/powerpoint/2010/main" val="1680468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612" y="304800"/>
            <a:ext cx="9829800" cy="6001643"/>
          </a:xfrm>
          <a:prstGeom prst="rect">
            <a:avLst/>
          </a:prstGeom>
        </p:spPr>
        <p:txBody>
          <a:bodyPr wrap="square">
            <a:spAutoFit/>
          </a:bodyPr>
          <a:lstStyle/>
          <a:p>
            <a:r>
              <a:rPr lang="en-GB" sz="2400" b="1" dirty="0"/>
              <a:t>How are the tests marked and scored?</a:t>
            </a:r>
            <a:br>
              <a:rPr lang="en-GB" sz="2400" b="1" dirty="0"/>
            </a:br>
            <a:endParaRPr lang="en-GB" sz="2400" b="1" dirty="0"/>
          </a:p>
          <a:p>
            <a:pPr marL="342900" indent="-342900">
              <a:buFont typeface="Arial" panose="020B0604020202020204" pitchFamily="34" charset="0"/>
              <a:buChar char="•"/>
            </a:pPr>
            <a:r>
              <a:rPr lang="en-GB" sz="2400" dirty="0"/>
              <a:t>All papers are sealed away immediately after completion and marked externally. Papers are scanned into a computer for markers to mark electronically and so </a:t>
            </a:r>
            <a:r>
              <a:rPr lang="en-GB" sz="2400" b="1" dirty="0"/>
              <a:t>we stress the importance to pupils or ensuring any answers are clear</a:t>
            </a:r>
            <a:r>
              <a:rPr lang="en-GB" sz="2400" dirty="0"/>
              <a:t>. </a:t>
            </a:r>
          </a:p>
          <a:p>
            <a:pPr marL="342900" indent="-342900">
              <a:buFont typeface="Arial" panose="020B0604020202020204" pitchFamily="34" charset="0"/>
              <a:buChar char="•"/>
            </a:pPr>
            <a:r>
              <a:rPr lang="en-GB" sz="2400" dirty="0"/>
              <a:t>A pupil’s raw score (number of marks they achieve based on the number of questions they answer correctly) is converted into a scaled score.</a:t>
            </a:r>
          </a:p>
          <a:p>
            <a:pPr marL="342900" indent="-342900">
              <a:buFont typeface="Arial" panose="020B0604020202020204" pitchFamily="34" charset="0"/>
              <a:buChar char="•"/>
            </a:pPr>
            <a:r>
              <a:rPr lang="en-GB" sz="2400" dirty="0"/>
              <a:t>Scaled scores range from 80-120. A pupil achieving a scaled score of 100 is judged to be ‘Meeting’ the expected standard whereas a pupil achieving 110+ is judged to be achieving the expected standard at Greater Depth. Achieving below a scaled score of 100 is reported as Working Towards the expected standard. </a:t>
            </a:r>
          </a:p>
          <a:p>
            <a:pPr marL="342900" indent="-342900">
              <a:buFont typeface="Arial" panose="020B0604020202020204" pitchFamily="34" charset="0"/>
              <a:buChar char="•"/>
            </a:pPr>
            <a:r>
              <a:rPr lang="en-GB" sz="2400" dirty="0"/>
              <a:t>All pupils have their own individual scaled score target for the end of the year, this is based on previous attainment (end of Year 2). </a:t>
            </a:r>
          </a:p>
        </p:txBody>
      </p:sp>
    </p:spTree>
    <p:extLst>
      <p:ext uri="{BB962C8B-B14F-4D97-AF65-F5344CB8AC3E}">
        <p14:creationId xmlns:p14="http://schemas.microsoft.com/office/powerpoint/2010/main" val="30462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122B0C-56E2-4D61-AEB9-951BC9A3B7C4}"/>
              </a:ext>
            </a:extLst>
          </p:cNvPr>
          <p:cNvPicPr>
            <a:picLocks noChangeAspect="1"/>
          </p:cNvPicPr>
          <p:nvPr/>
        </p:nvPicPr>
        <p:blipFill>
          <a:blip r:embed="rId2"/>
          <a:stretch>
            <a:fillRect/>
          </a:stretch>
        </p:blipFill>
        <p:spPr>
          <a:xfrm>
            <a:off x="4189412" y="143283"/>
            <a:ext cx="5105400" cy="6571434"/>
          </a:xfrm>
          <a:prstGeom prst="rect">
            <a:avLst/>
          </a:prstGeom>
        </p:spPr>
      </p:pic>
      <p:sp>
        <p:nvSpPr>
          <p:cNvPr id="4" name="TextBox 3">
            <a:extLst>
              <a:ext uri="{FF2B5EF4-FFF2-40B4-BE49-F238E27FC236}">
                <a16:creationId xmlns:a16="http://schemas.microsoft.com/office/drawing/2014/main" id="{90794460-4C2E-4A95-B0FB-2E63AB731ACA}"/>
              </a:ext>
            </a:extLst>
          </p:cNvPr>
          <p:cNvSpPr txBox="1"/>
          <p:nvPr/>
        </p:nvSpPr>
        <p:spPr>
          <a:xfrm>
            <a:off x="760412" y="2286000"/>
            <a:ext cx="3200400" cy="646331"/>
          </a:xfrm>
          <a:prstGeom prst="rect">
            <a:avLst/>
          </a:prstGeom>
          <a:noFill/>
        </p:spPr>
        <p:txBody>
          <a:bodyPr wrap="square">
            <a:spAutoFit/>
          </a:bodyPr>
          <a:lstStyle/>
          <a:p>
            <a:r>
              <a:rPr lang="en-GB" dirty="0"/>
              <a:t>Example Scaled Score Conversion table</a:t>
            </a:r>
          </a:p>
        </p:txBody>
      </p:sp>
    </p:spTree>
    <p:extLst>
      <p:ext uri="{BB962C8B-B14F-4D97-AF65-F5344CB8AC3E}">
        <p14:creationId xmlns:p14="http://schemas.microsoft.com/office/powerpoint/2010/main" val="24186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7032" y="304800"/>
            <a:ext cx="10966580" cy="5786199"/>
          </a:xfrm>
          <a:prstGeom prst="rect">
            <a:avLst/>
          </a:prstGeom>
        </p:spPr>
        <p:txBody>
          <a:bodyPr wrap="square">
            <a:spAutoFit/>
          </a:bodyPr>
          <a:lstStyle/>
          <a:p>
            <a:endParaRPr lang="en-GB" sz="1400" dirty="0"/>
          </a:p>
          <a:p>
            <a:r>
              <a:rPr lang="en-GB" sz="3200" b="1" dirty="0"/>
              <a:t>SATS Timetable - Key stage 2 2026</a:t>
            </a:r>
          </a:p>
          <a:p>
            <a:endParaRPr lang="en-GB" sz="1600" dirty="0"/>
          </a:p>
          <a:p>
            <a:r>
              <a:rPr lang="en-GB" sz="2800" b="1" dirty="0"/>
              <a:t>Monday 11th May:</a:t>
            </a:r>
            <a:r>
              <a:rPr lang="en-GB" sz="2800" dirty="0"/>
              <a:t> SPaG Paper 1: Grammar &amp; Punctuation (45mins)</a:t>
            </a:r>
          </a:p>
          <a:p>
            <a:r>
              <a:rPr lang="en-GB" sz="2800" dirty="0"/>
              <a:t>SPaG Paper 2:Spelling (15 mins)</a:t>
            </a:r>
          </a:p>
          <a:p>
            <a:endParaRPr lang="en-GB" sz="2800" dirty="0"/>
          </a:p>
          <a:p>
            <a:r>
              <a:rPr lang="en-GB" sz="2800" b="1" dirty="0"/>
              <a:t>Tuesday 12th May: </a:t>
            </a:r>
            <a:r>
              <a:rPr lang="en-GB" sz="2800" dirty="0"/>
              <a:t>Reading Paper 1 (1 hour)</a:t>
            </a:r>
          </a:p>
          <a:p>
            <a:endParaRPr lang="en-GB" sz="2800" b="1" dirty="0"/>
          </a:p>
          <a:p>
            <a:r>
              <a:rPr lang="en-GB" sz="2800" b="1" dirty="0"/>
              <a:t>Wednesday 13th May: </a:t>
            </a:r>
            <a:r>
              <a:rPr lang="en-GB" sz="2800" dirty="0"/>
              <a:t>Mathematics Paper 1: Arithmetic (30mins)</a:t>
            </a:r>
          </a:p>
          <a:p>
            <a:r>
              <a:rPr lang="en-GB" sz="2800" dirty="0"/>
              <a:t>Mathematics Paper 2: Reasoning (40mins)</a:t>
            </a:r>
          </a:p>
          <a:p>
            <a:endParaRPr lang="en-GB" sz="2800" b="1" dirty="0"/>
          </a:p>
          <a:p>
            <a:r>
              <a:rPr lang="en-GB" sz="2800" b="1" dirty="0"/>
              <a:t>Thursday 14th May: M</a:t>
            </a:r>
            <a:r>
              <a:rPr lang="en-GB" sz="2800" dirty="0"/>
              <a:t>athematics Paper 3: Reasoning (40mins)</a:t>
            </a:r>
          </a:p>
          <a:p>
            <a:endParaRPr lang="en-GB" sz="2800" dirty="0"/>
          </a:p>
          <a:p>
            <a:r>
              <a:rPr lang="en-GB" sz="2800" b="1" dirty="0"/>
              <a:t>Friday 15</a:t>
            </a:r>
            <a:r>
              <a:rPr lang="en-GB" sz="2800" b="1" baseline="30000" dirty="0"/>
              <a:t>th</a:t>
            </a:r>
            <a:r>
              <a:rPr lang="en-GB" sz="2800" b="1" dirty="0"/>
              <a:t> May: </a:t>
            </a:r>
            <a:r>
              <a:rPr lang="en-GB" sz="2800" dirty="0"/>
              <a:t>Fun reward activities! </a:t>
            </a:r>
          </a:p>
        </p:txBody>
      </p:sp>
      <p:pic>
        <p:nvPicPr>
          <p:cNvPr id="1025" name="Picture 1" descr="P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24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ri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24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E-ma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83FCC78-9FFE-8EF9-DC8D-09D614FC055A}"/>
              </a:ext>
            </a:extLst>
          </p:cNvPr>
          <p:cNvPicPr>
            <a:picLocks noChangeAspect="1"/>
          </p:cNvPicPr>
          <p:nvPr/>
        </p:nvPicPr>
        <p:blipFill>
          <a:blip r:embed="rId5"/>
          <a:stretch>
            <a:fillRect/>
          </a:stretch>
        </p:blipFill>
        <p:spPr>
          <a:xfrm>
            <a:off x="10133012" y="205115"/>
            <a:ext cx="1828799" cy="1014085"/>
          </a:xfrm>
          <a:prstGeom prst="rect">
            <a:avLst/>
          </a:prstGeom>
        </p:spPr>
      </p:pic>
      <p:pic>
        <p:nvPicPr>
          <p:cNvPr id="2050" name="Picture 2" descr="School books clipart - Clipground">
            <a:extLst>
              <a:ext uri="{FF2B5EF4-FFF2-40B4-BE49-F238E27FC236}">
                <a16:creationId xmlns:a16="http://schemas.microsoft.com/office/drawing/2014/main" id="{50235178-3B8D-E335-C3B9-B669B258C0F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52881" y="1828800"/>
            <a:ext cx="1202860" cy="135639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A28E143-16A9-3067-832D-E2D8A59605C1}"/>
              </a:ext>
            </a:extLst>
          </p:cNvPr>
          <p:cNvPicPr>
            <a:picLocks noChangeAspect="1"/>
          </p:cNvPicPr>
          <p:nvPr/>
        </p:nvPicPr>
        <p:blipFill>
          <a:blip r:embed="rId7"/>
          <a:stretch>
            <a:fillRect/>
          </a:stretch>
        </p:blipFill>
        <p:spPr>
          <a:xfrm>
            <a:off x="10639555" y="3989128"/>
            <a:ext cx="1390650" cy="1297940"/>
          </a:xfrm>
          <a:prstGeom prst="rect">
            <a:avLst/>
          </a:prstGeom>
        </p:spPr>
      </p:pic>
      <p:pic>
        <p:nvPicPr>
          <p:cNvPr id="8" name="Picture 7">
            <a:extLst>
              <a:ext uri="{FF2B5EF4-FFF2-40B4-BE49-F238E27FC236}">
                <a16:creationId xmlns:a16="http://schemas.microsoft.com/office/drawing/2014/main" id="{3F94464D-F8E2-AF51-AB84-5A2D11C46EA9}"/>
              </a:ext>
            </a:extLst>
          </p:cNvPr>
          <p:cNvPicPr>
            <a:picLocks noChangeAspect="1"/>
          </p:cNvPicPr>
          <p:nvPr/>
        </p:nvPicPr>
        <p:blipFill>
          <a:blip r:embed="rId8"/>
          <a:stretch>
            <a:fillRect/>
          </a:stretch>
        </p:blipFill>
        <p:spPr>
          <a:xfrm>
            <a:off x="8056734" y="5274176"/>
            <a:ext cx="590685" cy="1464657"/>
          </a:xfrm>
          <a:prstGeom prst="rect">
            <a:avLst/>
          </a:prstGeom>
        </p:spPr>
      </p:pic>
      <p:pic>
        <p:nvPicPr>
          <p:cNvPr id="10" name="Picture 9">
            <a:extLst>
              <a:ext uri="{FF2B5EF4-FFF2-40B4-BE49-F238E27FC236}">
                <a16:creationId xmlns:a16="http://schemas.microsoft.com/office/drawing/2014/main" id="{CE57BABA-09FA-E707-ED4F-67AC71B591FE}"/>
              </a:ext>
            </a:extLst>
          </p:cNvPr>
          <p:cNvPicPr>
            <a:picLocks noChangeAspect="1"/>
          </p:cNvPicPr>
          <p:nvPr/>
        </p:nvPicPr>
        <p:blipFill>
          <a:blip r:embed="rId9"/>
          <a:stretch>
            <a:fillRect/>
          </a:stretch>
        </p:blipFill>
        <p:spPr>
          <a:xfrm>
            <a:off x="8804643" y="5499461"/>
            <a:ext cx="1199044" cy="1014085"/>
          </a:xfrm>
          <a:prstGeom prst="rect">
            <a:avLst/>
          </a:prstGeom>
        </p:spPr>
      </p:pic>
      <p:pic>
        <p:nvPicPr>
          <p:cNvPr id="12" name="Picture 11">
            <a:extLst>
              <a:ext uri="{FF2B5EF4-FFF2-40B4-BE49-F238E27FC236}">
                <a16:creationId xmlns:a16="http://schemas.microsoft.com/office/drawing/2014/main" id="{CEFC507B-9FB0-96AC-B3A9-9421E96CF2B1}"/>
              </a:ext>
            </a:extLst>
          </p:cNvPr>
          <p:cNvPicPr>
            <a:picLocks noChangeAspect="1"/>
          </p:cNvPicPr>
          <p:nvPr/>
        </p:nvPicPr>
        <p:blipFill>
          <a:blip r:embed="rId10"/>
          <a:stretch>
            <a:fillRect/>
          </a:stretch>
        </p:blipFill>
        <p:spPr>
          <a:xfrm>
            <a:off x="6695336" y="5408342"/>
            <a:ext cx="1233487" cy="1210785"/>
          </a:xfrm>
          <a:prstGeom prst="rect">
            <a:avLst/>
          </a:prstGeom>
        </p:spPr>
      </p:pic>
    </p:spTree>
    <p:extLst>
      <p:ext uri="{BB962C8B-B14F-4D97-AF65-F5344CB8AC3E}">
        <p14:creationId xmlns:p14="http://schemas.microsoft.com/office/powerpoint/2010/main" val="2439096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91B457-F353-0042-542C-BC5D321B6E2C}"/>
              </a:ext>
            </a:extLst>
          </p:cNvPr>
          <p:cNvSpPr/>
          <p:nvPr/>
        </p:nvSpPr>
        <p:spPr>
          <a:xfrm>
            <a:off x="227012" y="243512"/>
            <a:ext cx="9906000" cy="6063198"/>
          </a:xfrm>
          <a:prstGeom prst="rect">
            <a:avLst/>
          </a:prstGeom>
        </p:spPr>
        <p:txBody>
          <a:bodyPr wrap="square">
            <a:spAutoFit/>
          </a:bodyPr>
          <a:lstStyle/>
          <a:p>
            <a:r>
              <a:rPr lang="en-GB" sz="2400" b="1" dirty="0"/>
              <a:t>How will SATS week work? </a:t>
            </a:r>
          </a:p>
          <a:p>
            <a:endParaRPr lang="en-GB" sz="2400" b="1" dirty="0"/>
          </a:p>
          <a:p>
            <a:r>
              <a:rPr lang="en-GB" sz="2000" dirty="0"/>
              <a:t>During SATS week, school provide a free breakfast club every morning to fuel the children and give them the opportunity to chat with and spend time with their friends and school staff. We find the children love this club and it gives them the opportunity to start each day with a positive mindset. </a:t>
            </a:r>
          </a:p>
          <a:p>
            <a:endParaRPr lang="en-GB" sz="2000" dirty="0"/>
          </a:p>
          <a:p>
            <a:r>
              <a:rPr lang="en-GB" sz="2000" dirty="0"/>
              <a:t>We prepare the children for SATS week throughout the year with regular low-stakes practice time in class, revision activities and mock assessments, which we review and feedback with the children. This means the children enter SATS week knowing what will happen and feeling as prepared as possible. </a:t>
            </a:r>
          </a:p>
          <a:p>
            <a:endParaRPr lang="en-GB" sz="2000" dirty="0"/>
          </a:p>
          <a:p>
            <a:r>
              <a:rPr lang="en-GB" sz="2000" dirty="0"/>
              <a:t>For children with specific needs, there are access arrangements that we will put in place from the next SATS Mock week, and we will discuss this with relevant parents/carers at the next parents evening. </a:t>
            </a:r>
          </a:p>
          <a:p>
            <a:endParaRPr lang="en-GB" sz="2000" dirty="0"/>
          </a:p>
          <a:p>
            <a:r>
              <a:rPr lang="en-GB" sz="2000" dirty="0"/>
              <a:t>Whilst we know that it’s important for children to do their best, we recognise that every child have many skills beyond this week and want them to feel proud of their progress. </a:t>
            </a:r>
          </a:p>
        </p:txBody>
      </p:sp>
      <p:pic>
        <p:nvPicPr>
          <p:cNvPr id="1026" name="Picture 2" descr="Toast Vector Clipart image - Free stock photo - Public Domain photo ...">
            <a:extLst>
              <a:ext uri="{FF2B5EF4-FFF2-40B4-BE49-F238E27FC236}">
                <a16:creationId xmlns:a16="http://schemas.microsoft.com/office/drawing/2014/main" id="{C1E25531-8950-E6DD-8FFC-6BF2A8B9E22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17269" y="533400"/>
            <a:ext cx="1460286" cy="15822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23B6534-1FE6-95FC-3147-8A081A4FB2B6}"/>
              </a:ext>
            </a:extLst>
          </p:cNvPr>
          <p:cNvPicPr>
            <a:picLocks noChangeAspect="1"/>
          </p:cNvPicPr>
          <p:nvPr/>
        </p:nvPicPr>
        <p:blipFill>
          <a:blip r:embed="rId3"/>
          <a:stretch>
            <a:fillRect/>
          </a:stretch>
        </p:blipFill>
        <p:spPr>
          <a:xfrm>
            <a:off x="10085387" y="2514600"/>
            <a:ext cx="1924050" cy="1285875"/>
          </a:xfrm>
          <a:prstGeom prst="rect">
            <a:avLst/>
          </a:prstGeom>
        </p:spPr>
      </p:pic>
      <p:pic>
        <p:nvPicPr>
          <p:cNvPr id="6" name="Picture 5">
            <a:extLst>
              <a:ext uri="{FF2B5EF4-FFF2-40B4-BE49-F238E27FC236}">
                <a16:creationId xmlns:a16="http://schemas.microsoft.com/office/drawing/2014/main" id="{E256A6A8-FCA9-2F49-1AD7-BB5011239425}"/>
              </a:ext>
            </a:extLst>
          </p:cNvPr>
          <p:cNvPicPr>
            <a:picLocks noChangeAspect="1"/>
          </p:cNvPicPr>
          <p:nvPr/>
        </p:nvPicPr>
        <p:blipFill>
          <a:blip r:embed="rId4"/>
          <a:stretch>
            <a:fillRect/>
          </a:stretch>
        </p:blipFill>
        <p:spPr>
          <a:xfrm>
            <a:off x="10372618" y="4038600"/>
            <a:ext cx="1404937" cy="1335842"/>
          </a:xfrm>
          <a:prstGeom prst="rect">
            <a:avLst/>
          </a:prstGeom>
        </p:spPr>
      </p:pic>
    </p:spTree>
    <p:extLst>
      <p:ext uri="{BB962C8B-B14F-4D97-AF65-F5344CB8AC3E}">
        <p14:creationId xmlns:p14="http://schemas.microsoft.com/office/powerpoint/2010/main" val="3983504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18656449"/>
              </p:ext>
            </p:extLst>
          </p:nvPr>
        </p:nvGraphicFramePr>
        <p:xfrm>
          <a:off x="836612" y="2362200"/>
          <a:ext cx="9942010" cy="3390352"/>
        </p:xfrm>
        <a:graphic>
          <a:graphicData uri="http://schemas.openxmlformats.org/drawingml/2006/table">
            <a:tbl>
              <a:tblPr firstRow="1" bandRow="1">
                <a:tableStyleId>{5C22544A-7EE6-4342-B048-85BDC9FD1C3A}</a:tableStyleId>
              </a:tblPr>
              <a:tblGrid>
                <a:gridCol w="1988402">
                  <a:extLst>
                    <a:ext uri="{9D8B030D-6E8A-4147-A177-3AD203B41FA5}">
                      <a16:colId xmlns:a16="http://schemas.microsoft.com/office/drawing/2014/main" val="20000"/>
                    </a:ext>
                  </a:extLst>
                </a:gridCol>
                <a:gridCol w="1988402">
                  <a:extLst>
                    <a:ext uri="{9D8B030D-6E8A-4147-A177-3AD203B41FA5}">
                      <a16:colId xmlns:a16="http://schemas.microsoft.com/office/drawing/2014/main" val="20001"/>
                    </a:ext>
                  </a:extLst>
                </a:gridCol>
                <a:gridCol w="1988402">
                  <a:extLst>
                    <a:ext uri="{9D8B030D-6E8A-4147-A177-3AD203B41FA5}">
                      <a16:colId xmlns:a16="http://schemas.microsoft.com/office/drawing/2014/main" val="20002"/>
                    </a:ext>
                  </a:extLst>
                </a:gridCol>
                <a:gridCol w="1988402">
                  <a:extLst>
                    <a:ext uri="{9D8B030D-6E8A-4147-A177-3AD203B41FA5}">
                      <a16:colId xmlns:a16="http://schemas.microsoft.com/office/drawing/2014/main" val="20003"/>
                    </a:ext>
                  </a:extLst>
                </a:gridCol>
                <a:gridCol w="1988402">
                  <a:extLst>
                    <a:ext uri="{9D8B030D-6E8A-4147-A177-3AD203B41FA5}">
                      <a16:colId xmlns:a16="http://schemas.microsoft.com/office/drawing/2014/main" val="20004"/>
                    </a:ext>
                  </a:extLst>
                </a:gridCol>
              </a:tblGrid>
              <a:tr h="845910">
                <a:tc>
                  <a:txBody>
                    <a:bodyPr/>
                    <a:lstStyle/>
                    <a:p>
                      <a:r>
                        <a:rPr lang="en-GB" dirty="0"/>
                        <a:t>Component</a:t>
                      </a:r>
                    </a:p>
                  </a:txBody>
                  <a:tcPr/>
                </a:tc>
                <a:tc>
                  <a:txBody>
                    <a:bodyPr/>
                    <a:lstStyle/>
                    <a:p>
                      <a:r>
                        <a:rPr lang="en-GB" dirty="0"/>
                        <a:t>Description</a:t>
                      </a:r>
                    </a:p>
                  </a:txBody>
                  <a:tcPr/>
                </a:tc>
                <a:tc>
                  <a:txBody>
                    <a:bodyPr/>
                    <a:lstStyle/>
                    <a:p>
                      <a:r>
                        <a:rPr lang="en-GB" dirty="0"/>
                        <a:t>Number</a:t>
                      </a:r>
                      <a:r>
                        <a:rPr lang="en-GB" baseline="0" dirty="0"/>
                        <a:t> of Papers</a:t>
                      </a:r>
                      <a:endParaRPr lang="en-GB" dirty="0"/>
                    </a:p>
                  </a:txBody>
                  <a:tcPr/>
                </a:tc>
                <a:tc>
                  <a:txBody>
                    <a:bodyPr/>
                    <a:lstStyle/>
                    <a:p>
                      <a:r>
                        <a:rPr lang="en-GB" dirty="0"/>
                        <a:t>Number of marks</a:t>
                      </a:r>
                    </a:p>
                  </a:txBody>
                  <a:tcPr/>
                </a:tc>
                <a:tc>
                  <a:txBody>
                    <a:bodyPr/>
                    <a:lstStyle/>
                    <a:p>
                      <a:r>
                        <a:rPr lang="en-GB" dirty="0"/>
                        <a:t>Timing of component</a:t>
                      </a:r>
                    </a:p>
                  </a:txBody>
                  <a:tcPr/>
                </a:tc>
                <a:extLst>
                  <a:ext uri="{0D108BD9-81ED-4DB2-BD59-A6C34878D82A}">
                    <a16:rowId xmlns:a16="http://schemas.microsoft.com/office/drawing/2014/main" val="10000"/>
                  </a:ext>
                </a:extLst>
              </a:tr>
              <a:tr h="1208442">
                <a:tc>
                  <a:txBody>
                    <a:bodyPr/>
                    <a:lstStyle/>
                    <a:p>
                      <a:r>
                        <a:rPr lang="en-GB" b="1" dirty="0"/>
                        <a:t>Paper 1</a:t>
                      </a:r>
                    </a:p>
                    <a:p>
                      <a:r>
                        <a:rPr lang="en-GB" dirty="0"/>
                        <a:t>Questions</a:t>
                      </a:r>
                    </a:p>
                  </a:txBody>
                  <a:tcPr/>
                </a:tc>
                <a:tc>
                  <a:txBody>
                    <a:bodyPr/>
                    <a:lstStyle/>
                    <a:p>
                      <a:r>
                        <a:rPr lang="en-GB" dirty="0"/>
                        <a:t>Grammar,</a:t>
                      </a:r>
                      <a:r>
                        <a:rPr lang="en-GB" baseline="0" dirty="0"/>
                        <a:t> punctuation and vocabulary</a:t>
                      </a:r>
                      <a:endParaRPr lang="en-GB" dirty="0"/>
                    </a:p>
                  </a:txBody>
                  <a:tcPr/>
                </a:tc>
                <a:tc>
                  <a:txBody>
                    <a:bodyPr/>
                    <a:lstStyle/>
                    <a:p>
                      <a:r>
                        <a:rPr lang="en-GB" dirty="0"/>
                        <a:t>1</a:t>
                      </a:r>
                    </a:p>
                  </a:txBody>
                  <a:tcPr/>
                </a:tc>
                <a:tc>
                  <a:txBody>
                    <a:bodyPr/>
                    <a:lstStyle/>
                    <a:p>
                      <a:r>
                        <a:rPr lang="en-GB" dirty="0"/>
                        <a:t>50</a:t>
                      </a:r>
                    </a:p>
                  </a:txBody>
                  <a:tcPr/>
                </a:tc>
                <a:tc>
                  <a:txBody>
                    <a:bodyPr/>
                    <a:lstStyle/>
                    <a:p>
                      <a:r>
                        <a:rPr lang="en-GB" dirty="0"/>
                        <a:t>45 minutes</a:t>
                      </a:r>
                    </a:p>
                  </a:txBody>
                  <a:tcPr/>
                </a:tc>
                <a:extLst>
                  <a:ext uri="{0D108BD9-81ED-4DB2-BD59-A6C34878D82A}">
                    <a16:rowId xmlns:a16="http://schemas.microsoft.com/office/drawing/2014/main" val="10001"/>
                  </a:ext>
                </a:extLst>
              </a:tr>
              <a:tr h="845910">
                <a:tc>
                  <a:txBody>
                    <a:bodyPr/>
                    <a:lstStyle/>
                    <a:p>
                      <a:r>
                        <a:rPr lang="en-GB" b="1" dirty="0"/>
                        <a:t>Paper 2</a:t>
                      </a:r>
                    </a:p>
                    <a:p>
                      <a:r>
                        <a:rPr lang="en-GB" dirty="0"/>
                        <a:t>Spelling</a:t>
                      </a:r>
                    </a:p>
                  </a:txBody>
                  <a:tcPr/>
                </a:tc>
                <a:tc>
                  <a:txBody>
                    <a:bodyPr/>
                    <a:lstStyle/>
                    <a:p>
                      <a:r>
                        <a:rPr lang="en-GB" dirty="0"/>
                        <a:t>Spelling (20 words)</a:t>
                      </a:r>
                    </a:p>
                  </a:txBody>
                  <a:tcPr/>
                </a:tc>
                <a:tc>
                  <a:txBody>
                    <a:bodyPr/>
                    <a:lstStyle/>
                    <a:p>
                      <a:r>
                        <a:rPr lang="en-GB" dirty="0"/>
                        <a:t>1</a:t>
                      </a:r>
                    </a:p>
                  </a:txBody>
                  <a:tcPr/>
                </a:tc>
                <a:tc>
                  <a:txBody>
                    <a:bodyPr/>
                    <a:lstStyle/>
                    <a:p>
                      <a:r>
                        <a:rPr lang="en-GB" dirty="0"/>
                        <a:t>20</a:t>
                      </a:r>
                    </a:p>
                  </a:txBody>
                  <a:tcPr/>
                </a:tc>
                <a:tc>
                  <a:txBody>
                    <a:bodyPr/>
                    <a:lstStyle/>
                    <a:p>
                      <a:r>
                        <a:rPr lang="en-GB" dirty="0"/>
                        <a:t>15 minutes</a:t>
                      </a:r>
                    </a:p>
                  </a:txBody>
                  <a:tcPr/>
                </a:tc>
                <a:extLst>
                  <a:ext uri="{0D108BD9-81ED-4DB2-BD59-A6C34878D82A}">
                    <a16:rowId xmlns:a16="http://schemas.microsoft.com/office/drawing/2014/main" val="10002"/>
                  </a:ext>
                </a:extLst>
              </a:tr>
              <a:tr h="490090">
                <a:tc gridSpan="2">
                  <a:txBody>
                    <a:bodyPr/>
                    <a:lstStyle/>
                    <a:p>
                      <a:pPr algn="ctr"/>
                      <a:r>
                        <a:rPr lang="en-GB" b="1" dirty="0"/>
                        <a:t>Total</a:t>
                      </a:r>
                    </a:p>
                  </a:txBody>
                  <a:tcPr/>
                </a:tc>
                <a:tc hMerge="1">
                  <a:txBody>
                    <a:bodyPr/>
                    <a:lstStyle/>
                    <a:p>
                      <a:endParaRPr lang="en-GB" dirty="0"/>
                    </a:p>
                  </a:txBody>
                  <a:tcPr/>
                </a:tc>
                <a:tc>
                  <a:txBody>
                    <a:bodyPr/>
                    <a:lstStyle/>
                    <a:p>
                      <a:r>
                        <a:rPr lang="en-GB" b="1" dirty="0"/>
                        <a:t>2</a:t>
                      </a:r>
                    </a:p>
                  </a:txBody>
                  <a:tcPr/>
                </a:tc>
                <a:tc>
                  <a:txBody>
                    <a:bodyPr/>
                    <a:lstStyle/>
                    <a:p>
                      <a:r>
                        <a:rPr lang="en-GB" b="1" dirty="0"/>
                        <a:t>70</a:t>
                      </a:r>
                    </a:p>
                  </a:txBody>
                  <a:tcPr/>
                </a:tc>
                <a:tc>
                  <a:txBody>
                    <a:bodyPr/>
                    <a:lstStyle/>
                    <a:p>
                      <a:r>
                        <a:rPr lang="en-GB" b="1" dirty="0"/>
                        <a:t>60 minutes</a:t>
                      </a:r>
                    </a:p>
                  </a:txBody>
                  <a:tcPr/>
                </a:tc>
                <a:extLst>
                  <a:ext uri="{0D108BD9-81ED-4DB2-BD59-A6C34878D82A}">
                    <a16:rowId xmlns:a16="http://schemas.microsoft.com/office/drawing/2014/main" val="10003"/>
                  </a:ext>
                </a:extLst>
              </a:tr>
            </a:tbl>
          </a:graphicData>
        </a:graphic>
      </p:graphicFrame>
      <p:sp>
        <p:nvSpPr>
          <p:cNvPr id="3" name="Rectangle 2"/>
          <p:cNvSpPr/>
          <p:nvPr/>
        </p:nvSpPr>
        <p:spPr>
          <a:xfrm>
            <a:off x="655469" y="1219200"/>
            <a:ext cx="10304296" cy="707886"/>
          </a:xfrm>
          <a:prstGeom prst="rect">
            <a:avLst/>
          </a:prstGeom>
        </p:spPr>
        <p:txBody>
          <a:bodyPr wrap="none">
            <a:spAutoFit/>
          </a:bodyPr>
          <a:lstStyle/>
          <a:p>
            <a:r>
              <a:rPr lang="en-GB" sz="4000" b="1" dirty="0">
                <a:cs typeface="Arial" panose="020B0604020202020204" pitchFamily="34" charset="0"/>
              </a:rPr>
              <a:t>Grammar, Punctuation and Spelling (SPaG)</a:t>
            </a:r>
            <a:endParaRPr lang="en-US" sz="4000" b="1" dirty="0"/>
          </a:p>
        </p:txBody>
      </p:sp>
    </p:spTree>
    <p:extLst>
      <p:ext uri="{BB962C8B-B14F-4D97-AF65-F5344CB8AC3E}">
        <p14:creationId xmlns:p14="http://schemas.microsoft.com/office/powerpoint/2010/main" val="428382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303212" y="304800"/>
            <a:ext cx="9598700" cy="5530996"/>
          </a:xfrm>
        </p:spPr>
        <p:txBody>
          <a:bodyPr/>
          <a:lstStyle/>
          <a:p>
            <a:pPr marL="0" indent="0">
              <a:buNone/>
            </a:pPr>
            <a:r>
              <a:rPr lang="en-US" b="1" dirty="0"/>
              <a:t>SPAG Test Pages</a:t>
            </a:r>
          </a:p>
          <a:p>
            <a:pPr marL="0" indent="0">
              <a:buNone/>
            </a:pPr>
            <a:r>
              <a:rPr lang="en-US" dirty="0"/>
              <a:t>The GPS test includes two sub-types of questions:</a:t>
            </a:r>
          </a:p>
          <a:p>
            <a:r>
              <a:rPr lang="en-US" dirty="0"/>
              <a:t> Selected response, e.g. ‘Identify the adjectives in the sentence below’</a:t>
            </a:r>
          </a:p>
          <a:p>
            <a:r>
              <a:rPr lang="en-US" dirty="0"/>
              <a:t>Constructed response, e.g. ‘Correct/complete/rewrite the sentence below,’ </a:t>
            </a:r>
          </a:p>
          <a:p>
            <a:pPr marL="0" indent="0">
              <a:buNone/>
            </a:pPr>
            <a:r>
              <a:rPr lang="en-US" dirty="0"/>
              <a:t>or, ‘The sentence below has an apostrophe missing. Explain why it needs an apostrophe.’</a:t>
            </a:r>
            <a:endParaRPr lang="en-GB" dirty="0"/>
          </a:p>
        </p:txBody>
      </p:sp>
      <p:pic>
        <p:nvPicPr>
          <p:cNvPr id="5" name="Picture 4"/>
          <p:cNvPicPr>
            <a:picLocks noChangeAspect="1"/>
          </p:cNvPicPr>
          <p:nvPr/>
        </p:nvPicPr>
        <p:blipFill>
          <a:blip r:embed="rId2"/>
          <a:stretch>
            <a:fillRect/>
          </a:stretch>
        </p:blipFill>
        <p:spPr>
          <a:xfrm>
            <a:off x="1598612" y="2667000"/>
            <a:ext cx="6013708" cy="3666553"/>
          </a:xfrm>
          <a:prstGeom prst="rect">
            <a:avLst/>
          </a:prstGeom>
        </p:spPr>
      </p:pic>
    </p:spTree>
    <p:extLst>
      <p:ext uri="{BB962C8B-B14F-4D97-AF65-F5344CB8AC3E}">
        <p14:creationId xmlns:p14="http://schemas.microsoft.com/office/powerpoint/2010/main" val="3607116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5612" y="914401"/>
            <a:ext cx="8839200" cy="4434934"/>
          </a:xfrm>
          <a:prstGeom prst="rect">
            <a:avLst/>
          </a:prstGeom>
        </p:spPr>
      </p:pic>
    </p:spTree>
    <p:extLst>
      <p:ext uri="{BB962C8B-B14F-4D97-AF65-F5344CB8AC3E}">
        <p14:creationId xmlns:p14="http://schemas.microsoft.com/office/powerpoint/2010/main" val="3223528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7423526"/>
              </p:ext>
            </p:extLst>
          </p:nvPr>
        </p:nvGraphicFramePr>
        <p:xfrm>
          <a:off x="443346" y="2253674"/>
          <a:ext cx="10375465" cy="3842326"/>
        </p:xfrm>
        <a:graphic>
          <a:graphicData uri="http://schemas.openxmlformats.org/drawingml/2006/table">
            <a:tbl>
              <a:tblPr firstRow="1" bandRow="1">
                <a:tableStyleId>{5C22544A-7EE6-4342-B048-85BDC9FD1C3A}</a:tableStyleId>
              </a:tblPr>
              <a:tblGrid>
                <a:gridCol w="2075093">
                  <a:extLst>
                    <a:ext uri="{9D8B030D-6E8A-4147-A177-3AD203B41FA5}">
                      <a16:colId xmlns:a16="http://schemas.microsoft.com/office/drawing/2014/main" val="20000"/>
                    </a:ext>
                  </a:extLst>
                </a:gridCol>
                <a:gridCol w="2075093">
                  <a:extLst>
                    <a:ext uri="{9D8B030D-6E8A-4147-A177-3AD203B41FA5}">
                      <a16:colId xmlns:a16="http://schemas.microsoft.com/office/drawing/2014/main" val="20001"/>
                    </a:ext>
                  </a:extLst>
                </a:gridCol>
                <a:gridCol w="2075093">
                  <a:extLst>
                    <a:ext uri="{9D8B030D-6E8A-4147-A177-3AD203B41FA5}">
                      <a16:colId xmlns:a16="http://schemas.microsoft.com/office/drawing/2014/main" val="20002"/>
                    </a:ext>
                  </a:extLst>
                </a:gridCol>
                <a:gridCol w="2075093">
                  <a:extLst>
                    <a:ext uri="{9D8B030D-6E8A-4147-A177-3AD203B41FA5}">
                      <a16:colId xmlns:a16="http://schemas.microsoft.com/office/drawing/2014/main" val="20003"/>
                    </a:ext>
                  </a:extLst>
                </a:gridCol>
                <a:gridCol w="2075093">
                  <a:extLst>
                    <a:ext uri="{9D8B030D-6E8A-4147-A177-3AD203B41FA5}">
                      <a16:colId xmlns:a16="http://schemas.microsoft.com/office/drawing/2014/main" val="20004"/>
                    </a:ext>
                  </a:extLst>
                </a:gridCol>
              </a:tblGrid>
              <a:tr h="894886">
                <a:tc>
                  <a:txBody>
                    <a:bodyPr/>
                    <a:lstStyle/>
                    <a:p>
                      <a:r>
                        <a:rPr lang="en-GB" dirty="0"/>
                        <a:t>Component</a:t>
                      </a:r>
                    </a:p>
                  </a:txBody>
                  <a:tcPr/>
                </a:tc>
                <a:tc>
                  <a:txBody>
                    <a:bodyPr/>
                    <a:lstStyle/>
                    <a:p>
                      <a:r>
                        <a:rPr lang="en-GB" dirty="0"/>
                        <a:t>Description</a:t>
                      </a:r>
                    </a:p>
                  </a:txBody>
                  <a:tcPr/>
                </a:tc>
                <a:tc>
                  <a:txBody>
                    <a:bodyPr/>
                    <a:lstStyle/>
                    <a:p>
                      <a:r>
                        <a:rPr lang="en-GB" dirty="0"/>
                        <a:t>Number</a:t>
                      </a:r>
                      <a:r>
                        <a:rPr lang="en-GB" baseline="0" dirty="0"/>
                        <a:t> of Papers</a:t>
                      </a:r>
                      <a:endParaRPr lang="en-GB" dirty="0"/>
                    </a:p>
                  </a:txBody>
                  <a:tcPr/>
                </a:tc>
                <a:tc>
                  <a:txBody>
                    <a:bodyPr/>
                    <a:lstStyle/>
                    <a:p>
                      <a:r>
                        <a:rPr lang="en-GB" dirty="0"/>
                        <a:t>Number of marks</a:t>
                      </a:r>
                    </a:p>
                  </a:txBody>
                  <a:tcPr/>
                </a:tc>
                <a:tc>
                  <a:txBody>
                    <a:bodyPr/>
                    <a:lstStyle/>
                    <a:p>
                      <a:r>
                        <a:rPr lang="en-GB" dirty="0"/>
                        <a:t>Timing of component</a:t>
                      </a:r>
                    </a:p>
                  </a:txBody>
                  <a:tcPr/>
                </a:tc>
                <a:extLst>
                  <a:ext uri="{0D108BD9-81ED-4DB2-BD59-A6C34878D82A}">
                    <a16:rowId xmlns:a16="http://schemas.microsoft.com/office/drawing/2014/main" val="10000"/>
                  </a:ext>
                </a:extLst>
              </a:tr>
              <a:tr h="2428975">
                <a:tc>
                  <a:txBody>
                    <a:bodyPr/>
                    <a:lstStyle/>
                    <a:p>
                      <a:r>
                        <a:rPr lang="en-GB" b="1" dirty="0"/>
                        <a:t>Paper 1</a:t>
                      </a:r>
                    </a:p>
                    <a:p>
                      <a:r>
                        <a:rPr lang="en-GB" dirty="0"/>
                        <a:t>English reading test</a:t>
                      </a:r>
                    </a:p>
                  </a:txBody>
                  <a:tcPr/>
                </a:tc>
                <a:tc>
                  <a:txBody>
                    <a:bodyPr/>
                    <a:lstStyle/>
                    <a:p>
                      <a:r>
                        <a:rPr lang="en-GB" dirty="0"/>
                        <a:t>Reading booklet and separate answer booklet</a:t>
                      </a:r>
                    </a:p>
                    <a:p>
                      <a:endParaRPr lang="en-GB" dirty="0"/>
                    </a:p>
                    <a:p>
                      <a:r>
                        <a:rPr lang="en-GB" b="0" dirty="0"/>
                        <a:t>A selection of texts</a:t>
                      </a:r>
                      <a:r>
                        <a:rPr lang="en-GB" b="0" baseline="0" dirty="0"/>
                        <a:t> </a:t>
                      </a:r>
                      <a:r>
                        <a:rPr lang="en-GB" b="0" dirty="0"/>
                        <a:t> (1500 – 2300 words)</a:t>
                      </a:r>
                    </a:p>
                  </a:txBody>
                  <a:tcPr/>
                </a:tc>
                <a:tc>
                  <a:txBody>
                    <a:bodyPr/>
                    <a:lstStyle/>
                    <a:p>
                      <a:r>
                        <a:rPr lang="en-GB" dirty="0"/>
                        <a:t>1</a:t>
                      </a:r>
                    </a:p>
                  </a:txBody>
                  <a:tcPr/>
                </a:tc>
                <a:tc>
                  <a:txBody>
                    <a:bodyPr/>
                    <a:lstStyle/>
                    <a:p>
                      <a:r>
                        <a:rPr lang="en-GB" dirty="0"/>
                        <a:t>50</a:t>
                      </a:r>
                    </a:p>
                  </a:txBody>
                  <a:tcPr/>
                </a:tc>
                <a:tc>
                  <a:txBody>
                    <a:bodyPr/>
                    <a:lstStyle/>
                    <a:p>
                      <a:r>
                        <a:rPr lang="en-GB" dirty="0"/>
                        <a:t>60 minutes (including reading time)</a:t>
                      </a:r>
                    </a:p>
                  </a:txBody>
                  <a:tcPr/>
                </a:tc>
                <a:extLst>
                  <a:ext uri="{0D108BD9-81ED-4DB2-BD59-A6C34878D82A}">
                    <a16:rowId xmlns:a16="http://schemas.microsoft.com/office/drawing/2014/main" val="10001"/>
                  </a:ext>
                </a:extLst>
              </a:tr>
              <a:tr h="518465">
                <a:tc gridSpan="2">
                  <a:txBody>
                    <a:bodyPr/>
                    <a:lstStyle/>
                    <a:p>
                      <a:pPr algn="ctr"/>
                      <a:r>
                        <a:rPr lang="en-GB" b="1" dirty="0"/>
                        <a:t>Total</a:t>
                      </a:r>
                    </a:p>
                  </a:txBody>
                  <a:tcPr/>
                </a:tc>
                <a:tc hMerge="1">
                  <a:txBody>
                    <a:bodyPr/>
                    <a:lstStyle/>
                    <a:p>
                      <a:endParaRPr lang="en-GB" dirty="0"/>
                    </a:p>
                  </a:txBody>
                  <a:tcPr/>
                </a:tc>
                <a:tc>
                  <a:txBody>
                    <a:bodyPr/>
                    <a:lstStyle/>
                    <a:p>
                      <a:r>
                        <a:rPr lang="en-GB" b="1" dirty="0"/>
                        <a:t>1</a:t>
                      </a:r>
                    </a:p>
                  </a:txBody>
                  <a:tcPr/>
                </a:tc>
                <a:tc>
                  <a:txBody>
                    <a:bodyPr/>
                    <a:lstStyle/>
                    <a:p>
                      <a:r>
                        <a:rPr lang="en-GB" b="1" dirty="0"/>
                        <a:t>50</a:t>
                      </a:r>
                    </a:p>
                  </a:txBody>
                  <a:tcPr/>
                </a:tc>
                <a:tc>
                  <a:txBody>
                    <a:bodyPr/>
                    <a:lstStyle/>
                    <a:p>
                      <a:r>
                        <a:rPr lang="en-GB" b="1" dirty="0"/>
                        <a:t>60 minutes</a:t>
                      </a:r>
                    </a:p>
                  </a:txBody>
                  <a:tcPr/>
                </a:tc>
                <a:extLst>
                  <a:ext uri="{0D108BD9-81ED-4DB2-BD59-A6C34878D82A}">
                    <a16:rowId xmlns:a16="http://schemas.microsoft.com/office/drawing/2014/main" val="10002"/>
                  </a:ext>
                </a:extLst>
              </a:tr>
            </a:tbl>
          </a:graphicData>
        </a:graphic>
      </p:graphicFrame>
      <p:sp>
        <p:nvSpPr>
          <p:cNvPr id="3" name="Rectangle 2"/>
          <p:cNvSpPr/>
          <p:nvPr/>
        </p:nvSpPr>
        <p:spPr>
          <a:xfrm>
            <a:off x="1141412" y="609600"/>
            <a:ext cx="2005293" cy="707886"/>
          </a:xfrm>
          <a:prstGeom prst="rect">
            <a:avLst/>
          </a:prstGeom>
        </p:spPr>
        <p:txBody>
          <a:bodyPr wrap="none">
            <a:spAutoFit/>
          </a:bodyPr>
          <a:lstStyle/>
          <a:p>
            <a:r>
              <a:rPr lang="en-GB" sz="4000" b="1" dirty="0">
                <a:cs typeface="Arial" panose="020B0604020202020204" pitchFamily="34" charset="0"/>
              </a:rPr>
              <a:t>Reading</a:t>
            </a:r>
            <a:endParaRPr lang="en-US" sz="4000" b="1" dirty="0"/>
          </a:p>
        </p:txBody>
      </p:sp>
    </p:spTree>
    <p:extLst>
      <p:ext uri="{BB962C8B-B14F-4D97-AF65-F5344CB8AC3E}">
        <p14:creationId xmlns:p14="http://schemas.microsoft.com/office/powerpoint/2010/main" val="107534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646612" y="4191000"/>
            <a:ext cx="4116050" cy="2266848"/>
          </a:xfrm>
          <a:prstGeom prst="rect">
            <a:avLst/>
          </a:prstGeom>
        </p:spPr>
      </p:pic>
      <p:sp>
        <p:nvSpPr>
          <p:cNvPr id="6" name="Title 1">
            <a:extLst>
              <a:ext uri="{FF2B5EF4-FFF2-40B4-BE49-F238E27FC236}">
                <a16:creationId xmlns:a16="http://schemas.microsoft.com/office/drawing/2014/main" id="{05E72024-E569-4A2A-9EDF-7697F15A88E0}"/>
              </a:ext>
            </a:extLst>
          </p:cNvPr>
          <p:cNvSpPr txBox="1">
            <a:spLocks/>
          </p:cNvSpPr>
          <p:nvPr/>
        </p:nvSpPr>
        <p:spPr>
          <a:xfrm>
            <a:off x="150812" y="196708"/>
            <a:ext cx="9598700" cy="5530996"/>
          </a:xfrm>
          <a:prstGeom prst="rect">
            <a:avLst/>
          </a:prstGeom>
        </p:spPr>
        <p:txBody>
          <a:bodyPr vert="horz" lIns="91440" tIns="45720" rIns="91440" bIns="45720" rtlCol="0">
            <a:normAutofit/>
          </a:bodyPr>
          <a:lst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b="1" dirty="0"/>
              <a:t>Reading Test Pages</a:t>
            </a:r>
          </a:p>
          <a:p>
            <a:pPr marL="0" indent="0">
              <a:buNone/>
            </a:pPr>
            <a:r>
              <a:rPr lang="en-US" dirty="0"/>
              <a:t>There will be a selection of question types, including:</a:t>
            </a:r>
          </a:p>
          <a:p>
            <a:pPr>
              <a:buFont typeface="Wingdings" panose="05000000000000000000" pitchFamily="2" charset="2"/>
              <a:buChar char="Ø"/>
            </a:pPr>
            <a:r>
              <a:rPr lang="en-US" dirty="0"/>
              <a:t>Ranking/ordering, e.g. ‘Number the events below to show the order in which they happen in the story’</a:t>
            </a:r>
          </a:p>
          <a:p>
            <a:pPr>
              <a:buFont typeface="Wingdings" panose="05000000000000000000" pitchFamily="2" charset="2"/>
              <a:buChar char="Ø"/>
            </a:pPr>
            <a:r>
              <a:rPr lang="en-US" dirty="0"/>
              <a:t>Labelling, e.g. ‘Label the text to show the title of the story’</a:t>
            </a:r>
          </a:p>
          <a:p>
            <a:pPr>
              <a:buFont typeface="Wingdings" panose="05000000000000000000" pitchFamily="2" charset="2"/>
              <a:buChar char="Ø"/>
            </a:pPr>
            <a:r>
              <a:rPr lang="en-US" dirty="0"/>
              <a:t>Find and copy, e.g. ‘Find and copy one word that suggests what the weather is like in the story’</a:t>
            </a:r>
          </a:p>
          <a:p>
            <a:pPr>
              <a:buFont typeface="Wingdings" panose="05000000000000000000" pitchFamily="2" charset="2"/>
              <a:buChar char="Ø"/>
            </a:pPr>
            <a:r>
              <a:rPr lang="en-US" dirty="0"/>
              <a:t>Short constructed response, e.g. ‘What does the bear eat?’</a:t>
            </a:r>
          </a:p>
          <a:p>
            <a:pPr>
              <a:buFont typeface="Wingdings" panose="05000000000000000000" pitchFamily="2" charset="2"/>
              <a:buChar char="Ø"/>
            </a:pPr>
            <a:r>
              <a:rPr lang="en-US" dirty="0"/>
              <a:t>Open-ended response, e.g. ‘Look at the sentence that begins Once upon a time. How does the writer increase the tension throughout this paragraph? Explain fully, referring to the text in your answer.’</a:t>
            </a:r>
            <a:endParaRPr lang="en-GB" dirty="0"/>
          </a:p>
        </p:txBody>
      </p:sp>
    </p:spTree>
    <p:extLst>
      <p:ext uri="{BB962C8B-B14F-4D97-AF65-F5344CB8AC3E}">
        <p14:creationId xmlns:p14="http://schemas.microsoft.com/office/powerpoint/2010/main" val="232527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30261" y="638232"/>
            <a:ext cx="6501266" cy="3580467"/>
          </a:xfrm>
          <a:prstGeom prst="rect">
            <a:avLst/>
          </a:prstGeom>
        </p:spPr>
      </p:pic>
      <p:pic>
        <p:nvPicPr>
          <p:cNvPr id="5" name="Picture 4"/>
          <p:cNvPicPr>
            <a:picLocks noChangeAspect="1"/>
          </p:cNvPicPr>
          <p:nvPr/>
        </p:nvPicPr>
        <p:blipFill>
          <a:blip r:embed="rId3"/>
          <a:stretch>
            <a:fillRect/>
          </a:stretch>
        </p:blipFill>
        <p:spPr>
          <a:xfrm>
            <a:off x="3884509" y="3734794"/>
            <a:ext cx="7982427" cy="2568836"/>
          </a:xfrm>
          <a:prstGeom prst="rect">
            <a:avLst/>
          </a:prstGeom>
        </p:spPr>
      </p:pic>
      <p:sp>
        <p:nvSpPr>
          <p:cNvPr id="6" name="Title 1">
            <a:extLst>
              <a:ext uri="{FF2B5EF4-FFF2-40B4-BE49-F238E27FC236}">
                <a16:creationId xmlns:a16="http://schemas.microsoft.com/office/drawing/2014/main" id="{05E72024-E569-4A2A-9EDF-7697F15A88E0}"/>
              </a:ext>
            </a:extLst>
          </p:cNvPr>
          <p:cNvSpPr txBox="1">
            <a:spLocks/>
          </p:cNvSpPr>
          <p:nvPr/>
        </p:nvSpPr>
        <p:spPr>
          <a:xfrm>
            <a:off x="1371242" y="335769"/>
            <a:ext cx="9598700" cy="5530996"/>
          </a:xfrm>
          <a:prstGeom prst="rect">
            <a:avLst/>
          </a:prstGeom>
        </p:spPr>
        <p:txBody>
          <a:bodyPr vert="horz" lIns="91440" tIns="45720" rIns="91440" bIns="45720" rtlCol="0">
            <a:normAutofit/>
          </a:bodyPr>
          <a:lst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b="1" dirty="0"/>
              <a:t>Reading Test Pages</a:t>
            </a:r>
            <a:endParaRPr lang="en-GB" b="1" dirty="0"/>
          </a:p>
        </p:txBody>
      </p:sp>
    </p:spTree>
    <p:extLst>
      <p:ext uri="{BB962C8B-B14F-4D97-AF65-F5344CB8AC3E}">
        <p14:creationId xmlns:p14="http://schemas.microsoft.com/office/powerpoint/2010/main" val="2486967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101469"/>
              </p:ext>
            </p:extLst>
          </p:nvPr>
        </p:nvGraphicFramePr>
        <p:xfrm>
          <a:off x="531811" y="1905000"/>
          <a:ext cx="10896600" cy="3886200"/>
        </p:xfrm>
        <a:graphic>
          <a:graphicData uri="http://schemas.openxmlformats.org/drawingml/2006/table">
            <a:tbl>
              <a:tblPr firstRow="1" bandRow="1">
                <a:tableStyleId>{5C22544A-7EE6-4342-B048-85BDC9FD1C3A}</a:tableStyleId>
              </a:tblPr>
              <a:tblGrid>
                <a:gridCol w="2179320">
                  <a:extLst>
                    <a:ext uri="{9D8B030D-6E8A-4147-A177-3AD203B41FA5}">
                      <a16:colId xmlns:a16="http://schemas.microsoft.com/office/drawing/2014/main" val="20000"/>
                    </a:ext>
                  </a:extLst>
                </a:gridCol>
                <a:gridCol w="2179320">
                  <a:extLst>
                    <a:ext uri="{9D8B030D-6E8A-4147-A177-3AD203B41FA5}">
                      <a16:colId xmlns:a16="http://schemas.microsoft.com/office/drawing/2014/main" val="20001"/>
                    </a:ext>
                  </a:extLst>
                </a:gridCol>
                <a:gridCol w="2179320">
                  <a:extLst>
                    <a:ext uri="{9D8B030D-6E8A-4147-A177-3AD203B41FA5}">
                      <a16:colId xmlns:a16="http://schemas.microsoft.com/office/drawing/2014/main" val="20002"/>
                    </a:ext>
                  </a:extLst>
                </a:gridCol>
                <a:gridCol w="2179320">
                  <a:extLst>
                    <a:ext uri="{9D8B030D-6E8A-4147-A177-3AD203B41FA5}">
                      <a16:colId xmlns:a16="http://schemas.microsoft.com/office/drawing/2014/main" val="20003"/>
                    </a:ext>
                  </a:extLst>
                </a:gridCol>
                <a:gridCol w="2179320">
                  <a:extLst>
                    <a:ext uri="{9D8B030D-6E8A-4147-A177-3AD203B41FA5}">
                      <a16:colId xmlns:a16="http://schemas.microsoft.com/office/drawing/2014/main" val="20004"/>
                    </a:ext>
                  </a:extLst>
                </a:gridCol>
              </a:tblGrid>
              <a:tr h="696531">
                <a:tc>
                  <a:txBody>
                    <a:bodyPr/>
                    <a:lstStyle/>
                    <a:p>
                      <a:r>
                        <a:rPr lang="en-GB" dirty="0"/>
                        <a:t>Component</a:t>
                      </a:r>
                    </a:p>
                  </a:txBody>
                  <a:tcPr/>
                </a:tc>
                <a:tc>
                  <a:txBody>
                    <a:bodyPr/>
                    <a:lstStyle/>
                    <a:p>
                      <a:r>
                        <a:rPr lang="en-GB" dirty="0"/>
                        <a:t>Description</a:t>
                      </a:r>
                    </a:p>
                  </a:txBody>
                  <a:tcPr/>
                </a:tc>
                <a:tc>
                  <a:txBody>
                    <a:bodyPr/>
                    <a:lstStyle/>
                    <a:p>
                      <a:r>
                        <a:rPr lang="en-GB" dirty="0"/>
                        <a:t>Number</a:t>
                      </a:r>
                      <a:r>
                        <a:rPr lang="en-GB" baseline="0" dirty="0"/>
                        <a:t> of Papers</a:t>
                      </a:r>
                      <a:endParaRPr lang="en-GB" dirty="0"/>
                    </a:p>
                  </a:txBody>
                  <a:tcPr/>
                </a:tc>
                <a:tc>
                  <a:txBody>
                    <a:bodyPr/>
                    <a:lstStyle/>
                    <a:p>
                      <a:r>
                        <a:rPr lang="en-GB" dirty="0"/>
                        <a:t>Number of marks</a:t>
                      </a:r>
                    </a:p>
                  </a:txBody>
                  <a:tcPr/>
                </a:tc>
                <a:tc>
                  <a:txBody>
                    <a:bodyPr/>
                    <a:lstStyle/>
                    <a:p>
                      <a:r>
                        <a:rPr lang="en-GB" dirty="0"/>
                        <a:t>Timing of component</a:t>
                      </a:r>
                    </a:p>
                  </a:txBody>
                  <a:tcPr/>
                </a:tc>
                <a:extLst>
                  <a:ext uri="{0D108BD9-81ED-4DB2-BD59-A6C34878D82A}">
                    <a16:rowId xmlns:a16="http://schemas.microsoft.com/office/drawing/2014/main" val="10000"/>
                  </a:ext>
                </a:extLst>
              </a:tr>
              <a:tr h="1492566">
                <a:tc>
                  <a:txBody>
                    <a:bodyPr/>
                    <a:lstStyle/>
                    <a:p>
                      <a:r>
                        <a:rPr lang="en-GB" b="1" dirty="0"/>
                        <a:t>Paper 1</a:t>
                      </a:r>
                    </a:p>
                    <a:p>
                      <a:r>
                        <a:rPr lang="en-GB" dirty="0"/>
                        <a:t>arithmetic</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dirty="0"/>
                        <a:t>arithmetic</a:t>
                      </a:r>
                    </a:p>
                    <a:p>
                      <a:endParaRPr lang="en-GB" sz="1200" dirty="0"/>
                    </a:p>
                    <a:p>
                      <a:r>
                        <a:rPr lang="en-GB" sz="1200" dirty="0"/>
                        <a:t>Assesses pupils’ confidence with the range of mathematical operations</a:t>
                      </a:r>
                    </a:p>
                  </a:txBody>
                  <a:tcPr/>
                </a:tc>
                <a:tc>
                  <a:txBody>
                    <a:bodyPr/>
                    <a:lstStyle/>
                    <a:p>
                      <a:r>
                        <a:rPr lang="en-GB" dirty="0"/>
                        <a:t>1</a:t>
                      </a:r>
                    </a:p>
                  </a:txBody>
                  <a:tcPr/>
                </a:tc>
                <a:tc>
                  <a:txBody>
                    <a:bodyPr/>
                    <a:lstStyle/>
                    <a:p>
                      <a:r>
                        <a:rPr lang="en-GB" dirty="0"/>
                        <a:t>40</a:t>
                      </a:r>
                    </a:p>
                  </a:txBody>
                  <a:tcPr/>
                </a:tc>
                <a:tc>
                  <a:txBody>
                    <a:bodyPr/>
                    <a:lstStyle/>
                    <a:p>
                      <a:r>
                        <a:rPr lang="en-GB" dirty="0"/>
                        <a:t>30 minutes</a:t>
                      </a:r>
                    </a:p>
                  </a:txBody>
                  <a:tcPr/>
                </a:tc>
                <a:extLst>
                  <a:ext uri="{0D108BD9-81ED-4DB2-BD59-A6C34878D82A}">
                    <a16:rowId xmlns:a16="http://schemas.microsoft.com/office/drawing/2014/main" val="10001"/>
                  </a:ext>
                </a:extLst>
              </a:tr>
              <a:tr h="1293557">
                <a:tc>
                  <a:txBody>
                    <a:bodyPr/>
                    <a:lstStyle/>
                    <a:p>
                      <a:r>
                        <a:rPr lang="en-GB" b="1" dirty="0"/>
                        <a:t>Paper 2 and Paper3:</a:t>
                      </a:r>
                    </a:p>
                    <a:p>
                      <a:r>
                        <a:rPr lang="en-GB" dirty="0"/>
                        <a:t>Mathematical reasoning</a:t>
                      </a:r>
                    </a:p>
                  </a:txBody>
                  <a:tcPr/>
                </a:tc>
                <a:tc>
                  <a:txBody>
                    <a:bodyPr/>
                    <a:lstStyle/>
                    <a:p>
                      <a:r>
                        <a:rPr lang="en-GB" sz="1200" dirty="0"/>
                        <a:t>Mathematical fluency,</a:t>
                      </a:r>
                      <a:r>
                        <a:rPr lang="en-GB" sz="1200" baseline="0" dirty="0"/>
                        <a:t> solving mathematical problems and mathematical reasoning</a:t>
                      </a:r>
                      <a:endParaRPr lang="en-GB" sz="1200" dirty="0"/>
                    </a:p>
                  </a:txBody>
                  <a:tcPr/>
                </a:tc>
                <a:tc>
                  <a:txBody>
                    <a:bodyPr/>
                    <a:lstStyle/>
                    <a:p>
                      <a:r>
                        <a:rPr lang="en-GB" dirty="0"/>
                        <a:t>2</a:t>
                      </a:r>
                    </a:p>
                  </a:txBody>
                  <a:tcPr/>
                </a:tc>
                <a:tc>
                  <a:txBody>
                    <a:bodyPr/>
                    <a:lstStyle/>
                    <a:p>
                      <a:r>
                        <a:rPr lang="en-GB" dirty="0"/>
                        <a:t>70 overall</a:t>
                      </a:r>
                    </a:p>
                    <a:p>
                      <a:endParaRPr lang="en-GB" dirty="0"/>
                    </a:p>
                    <a:p>
                      <a:r>
                        <a:rPr lang="en-GB" dirty="0"/>
                        <a:t>35 per paper</a:t>
                      </a:r>
                    </a:p>
                  </a:txBody>
                  <a:tcPr/>
                </a:tc>
                <a:tc>
                  <a:txBody>
                    <a:bodyPr/>
                    <a:lstStyle/>
                    <a:p>
                      <a:r>
                        <a:rPr lang="en-GB" dirty="0"/>
                        <a:t>80 minutes</a:t>
                      </a:r>
                    </a:p>
                    <a:p>
                      <a:endParaRPr lang="en-GB" dirty="0"/>
                    </a:p>
                    <a:p>
                      <a:r>
                        <a:rPr lang="en-GB" dirty="0"/>
                        <a:t>40 minutes per paper</a:t>
                      </a:r>
                    </a:p>
                  </a:txBody>
                  <a:tcPr/>
                </a:tc>
                <a:extLst>
                  <a:ext uri="{0D108BD9-81ED-4DB2-BD59-A6C34878D82A}">
                    <a16:rowId xmlns:a16="http://schemas.microsoft.com/office/drawing/2014/main" val="10002"/>
                  </a:ext>
                </a:extLst>
              </a:tr>
              <a:tr h="403546">
                <a:tc gridSpan="2">
                  <a:txBody>
                    <a:bodyPr/>
                    <a:lstStyle/>
                    <a:p>
                      <a:pPr algn="ctr"/>
                      <a:r>
                        <a:rPr lang="en-GB" dirty="0"/>
                        <a:t>Total</a:t>
                      </a:r>
                    </a:p>
                  </a:txBody>
                  <a:tcPr/>
                </a:tc>
                <a:tc hMerge="1">
                  <a:txBody>
                    <a:bodyPr/>
                    <a:lstStyle/>
                    <a:p>
                      <a:endParaRPr lang="en-GB" dirty="0"/>
                    </a:p>
                  </a:txBody>
                  <a:tcPr/>
                </a:tc>
                <a:tc>
                  <a:txBody>
                    <a:bodyPr/>
                    <a:lstStyle/>
                    <a:p>
                      <a:r>
                        <a:rPr lang="en-GB" dirty="0"/>
                        <a:t>3</a:t>
                      </a:r>
                    </a:p>
                  </a:txBody>
                  <a:tcPr/>
                </a:tc>
                <a:tc>
                  <a:txBody>
                    <a:bodyPr/>
                    <a:lstStyle/>
                    <a:p>
                      <a:r>
                        <a:rPr lang="en-GB" dirty="0"/>
                        <a:t>110</a:t>
                      </a:r>
                    </a:p>
                  </a:txBody>
                  <a:tcPr/>
                </a:tc>
                <a:tc>
                  <a:txBody>
                    <a:bodyPr/>
                    <a:lstStyle/>
                    <a:p>
                      <a:r>
                        <a:rPr lang="en-GB" dirty="0"/>
                        <a:t>110 minutes</a:t>
                      </a:r>
                    </a:p>
                  </a:txBody>
                  <a:tcPr/>
                </a:tc>
                <a:extLst>
                  <a:ext uri="{0D108BD9-81ED-4DB2-BD59-A6C34878D82A}">
                    <a16:rowId xmlns:a16="http://schemas.microsoft.com/office/drawing/2014/main" val="10003"/>
                  </a:ext>
                </a:extLst>
              </a:tr>
            </a:tbl>
          </a:graphicData>
        </a:graphic>
      </p:graphicFrame>
      <p:sp>
        <p:nvSpPr>
          <p:cNvPr id="3" name="Rectangle 2"/>
          <p:cNvSpPr/>
          <p:nvPr/>
        </p:nvSpPr>
        <p:spPr>
          <a:xfrm>
            <a:off x="2208212" y="914400"/>
            <a:ext cx="3084499" cy="707886"/>
          </a:xfrm>
          <a:prstGeom prst="rect">
            <a:avLst/>
          </a:prstGeom>
        </p:spPr>
        <p:txBody>
          <a:bodyPr wrap="none">
            <a:spAutoFit/>
          </a:bodyPr>
          <a:lstStyle/>
          <a:p>
            <a:r>
              <a:rPr lang="en-GB" sz="4000" b="1" dirty="0">
                <a:cs typeface="Arial" panose="020B0604020202020204" pitchFamily="34" charset="0"/>
              </a:rPr>
              <a:t>Mathematics</a:t>
            </a:r>
            <a:endParaRPr lang="en-US" sz="4000" b="1" dirty="0"/>
          </a:p>
        </p:txBody>
      </p:sp>
    </p:spTree>
    <p:extLst>
      <p:ext uri="{BB962C8B-B14F-4D97-AF65-F5344CB8AC3E}">
        <p14:creationId xmlns:p14="http://schemas.microsoft.com/office/powerpoint/2010/main" val="1394040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52023" y="1379937"/>
            <a:ext cx="6587757" cy="3000006"/>
          </a:xfrm>
          <a:prstGeom prst="rect">
            <a:avLst/>
          </a:prstGeom>
        </p:spPr>
      </p:pic>
      <p:pic>
        <p:nvPicPr>
          <p:cNvPr id="5" name="Picture 4"/>
          <p:cNvPicPr>
            <a:picLocks noChangeAspect="1"/>
          </p:cNvPicPr>
          <p:nvPr/>
        </p:nvPicPr>
        <p:blipFill>
          <a:blip r:embed="rId3"/>
          <a:stretch>
            <a:fillRect/>
          </a:stretch>
        </p:blipFill>
        <p:spPr>
          <a:xfrm>
            <a:off x="2807178" y="2879940"/>
            <a:ext cx="8814806" cy="3801979"/>
          </a:xfrm>
          <a:prstGeom prst="rect">
            <a:avLst/>
          </a:prstGeom>
        </p:spPr>
      </p:pic>
      <p:sp>
        <p:nvSpPr>
          <p:cNvPr id="6" name="Title 1">
            <a:extLst>
              <a:ext uri="{FF2B5EF4-FFF2-40B4-BE49-F238E27FC236}">
                <a16:creationId xmlns:a16="http://schemas.microsoft.com/office/drawing/2014/main" id="{828B7DC8-9A4F-482B-B813-C894FF7A1C42}"/>
              </a:ext>
            </a:extLst>
          </p:cNvPr>
          <p:cNvSpPr>
            <a:spLocks noGrp="1"/>
          </p:cNvSpPr>
          <p:nvPr>
            <p:ph idx="1"/>
          </p:nvPr>
        </p:nvSpPr>
        <p:spPr>
          <a:xfrm>
            <a:off x="352187" y="311640"/>
            <a:ext cx="9598700" cy="5530996"/>
          </a:xfrm>
        </p:spPr>
        <p:txBody>
          <a:bodyPr/>
          <a:lstStyle/>
          <a:p>
            <a:pPr marL="0" indent="0">
              <a:buNone/>
            </a:pPr>
            <a:r>
              <a:rPr lang="en-US" b="1" dirty="0" err="1"/>
              <a:t>Maths</a:t>
            </a:r>
            <a:r>
              <a:rPr lang="en-US" b="1" dirty="0"/>
              <a:t> Paper 1: Arithmetic (40 marks in 30 minutes)</a:t>
            </a:r>
          </a:p>
          <a:p>
            <a:pPr marL="0" indent="0">
              <a:buNone/>
            </a:pPr>
            <a:r>
              <a:rPr lang="en-US" dirty="0"/>
              <a:t>Paper 1 will consist of fixed response questions, where children have to give the correct answer to calculations, including long multiplication and division. </a:t>
            </a:r>
            <a:endParaRPr lang="en-GB" dirty="0"/>
          </a:p>
        </p:txBody>
      </p:sp>
    </p:spTree>
    <p:extLst>
      <p:ext uri="{BB962C8B-B14F-4D97-AF65-F5344CB8AC3E}">
        <p14:creationId xmlns:p14="http://schemas.microsoft.com/office/powerpoint/2010/main" val="3340137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0812" y="3347366"/>
            <a:ext cx="5198045" cy="3510634"/>
          </a:xfrm>
          <a:prstGeom prst="rect">
            <a:avLst/>
          </a:prstGeom>
        </p:spPr>
      </p:pic>
      <p:pic>
        <p:nvPicPr>
          <p:cNvPr id="5" name="Picture 4"/>
          <p:cNvPicPr>
            <a:picLocks noChangeAspect="1"/>
          </p:cNvPicPr>
          <p:nvPr/>
        </p:nvPicPr>
        <p:blipFill>
          <a:blip r:embed="rId3"/>
          <a:stretch>
            <a:fillRect/>
          </a:stretch>
        </p:blipFill>
        <p:spPr>
          <a:xfrm>
            <a:off x="5484812" y="3180324"/>
            <a:ext cx="6217003" cy="3128474"/>
          </a:xfrm>
          <a:prstGeom prst="rect">
            <a:avLst/>
          </a:prstGeom>
        </p:spPr>
      </p:pic>
      <p:sp>
        <p:nvSpPr>
          <p:cNvPr id="6" name="Title 1">
            <a:extLst>
              <a:ext uri="{FF2B5EF4-FFF2-40B4-BE49-F238E27FC236}">
                <a16:creationId xmlns:a16="http://schemas.microsoft.com/office/drawing/2014/main" id="{C1D8B910-6E0C-492B-BEA0-FF2C0624ECB7}"/>
              </a:ext>
            </a:extLst>
          </p:cNvPr>
          <p:cNvSpPr>
            <a:spLocks noGrp="1"/>
          </p:cNvSpPr>
          <p:nvPr>
            <p:ph idx="1"/>
          </p:nvPr>
        </p:nvSpPr>
        <p:spPr>
          <a:xfrm>
            <a:off x="150812" y="228600"/>
            <a:ext cx="9598700" cy="5530996"/>
          </a:xfrm>
        </p:spPr>
        <p:txBody>
          <a:bodyPr/>
          <a:lstStyle/>
          <a:p>
            <a:pPr marL="0" indent="0">
              <a:buNone/>
            </a:pPr>
            <a:r>
              <a:rPr lang="en-US" b="1" dirty="0" err="1"/>
              <a:t>Maths</a:t>
            </a:r>
            <a:r>
              <a:rPr lang="en-US" b="1" dirty="0"/>
              <a:t> Paper 2 and 3: Reasoning &amp; Problem Solving</a:t>
            </a:r>
          </a:p>
          <a:p>
            <a:pPr marL="0" indent="0">
              <a:buNone/>
            </a:pPr>
            <a:r>
              <a:rPr lang="en-US" dirty="0"/>
              <a:t>Papers 2 and 3 will involve a number of question types, including:</a:t>
            </a:r>
          </a:p>
          <a:p>
            <a:pPr>
              <a:buFont typeface="Wingdings" panose="05000000000000000000" pitchFamily="2" charset="2"/>
              <a:buChar char="Ø"/>
            </a:pPr>
            <a:r>
              <a:rPr lang="en-US" dirty="0"/>
              <a:t>Multiple choice</a:t>
            </a:r>
          </a:p>
          <a:p>
            <a:pPr>
              <a:buFont typeface="Wingdings" panose="05000000000000000000" pitchFamily="2" charset="2"/>
              <a:buChar char="Ø"/>
            </a:pPr>
            <a:r>
              <a:rPr lang="en-US" dirty="0"/>
              <a:t>True or false</a:t>
            </a:r>
          </a:p>
          <a:p>
            <a:pPr>
              <a:buFont typeface="Wingdings" panose="05000000000000000000" pitchFamily="2" charset="2"/>
              <a:buChar char="Ø"/>
            </a:pPr>
            <a:r>
              <a:rPr lang="en-US" dirty="0"/>
              <a:t>Constrained questions, e.g. giving the answer to a calculation, drawing a shape or completing a table or chart</a:t>
            </a:r>
          </a:p>
          <a:p>
            <a:pPr>
              <a:buFont typeface="Wingdings" panose="05000000000000000000" pitchFamily="2" charset="2"/>
              <a:buChar char="Ø"/>
            </a:pPr>
            <a:r>
              <a:rPr lang="en-US" dirty="0"/>
              <a:t>Less constrained questions, where children will have to explain their approach for solving a problem</a:t>
            </a:r>
          </a:p>
          <a:p>
            <a:pPr marL="0" indent="0">
              <a:buNone/>
            </a:pPr>
            <a:endParaRPr lang="en-GB" b="1" dirty="0"/>
          </a:p>
        </p:txBody>
      </p:sp>
    </p:spTree>
    <p:extLst>
      <p:ext uri="{BB962C8B-B14F-4D97-AF65-F5344CB8AC3E}">
        <p14:creationId xmlns:p14="http://schemas.microsoft.com/office/powerpoint/2010/main" val="3004369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Revision Materials</a:t>
            </a:r>
          </a:p>
        </p:txBody>
      </p:sp>
      <p:pic>
        <p:nvPicPr>
          <p:cNvPr id="4" name="Picture 3"/>
          <p:cNvPicPr>
            <a:picLocks noChangeAspect="1"/>
          </p:cNvPicPr>
          <p:nvPr/>
        </p:nvPicPr>
        <p:blipFill>
          <a:blip r:embed="rId2"/>
          <a:stretch>
            <a:fillRect/>
          </a:stretch>
        </p:blipFill>
        <p:spPr>
          <a:xfrm>
            <a:off x="912812" y="1524000"/>
            <a:ext cx="4460913" cy="2184400"/>
          </a:xfrm>
          <a:prstGeom prst="rect">
            <a:avLst/>
          </a:prstGeom>
        </p:spPr>
      </p:pic>
      <p:pic>
        <p:nvPicPr>
          <p:cNvPr id="5" name="Picture 4"/>
          <p:cNvPicPr>
            <a:picLocks noChangeAspect="1"/>
          </p:cNvPicPr>
          <p:nvPr/>
        </p:nvPicPr>
        <p:blipFill>
          <a:blip r:embed="rId3"/>
          <a:stretch>
            <a:fillRect/>
          </a:stretch>
        </p:blipFill>
        <p:spPr>
          <a:xfrm rot="502484">
            <a:off x="5962511" y="1576437"/>
            <a:ext cx="3886200" cy="3705123"/>
          </a:xfrm>
          <a:prstGeom prst="rect">
            <a:avLst/>
          </a:prstGeom>
        </p:spPr>
      </p:pic>
      <p:pic>
        <p:nvPicPr>
          <p:cNvPr id="6" name="Picture 5"/>
          <p:cNvPicPr>
            <a:picLocks noChangeAspect="1"/>
          </p:cNvPicPr>
          <p:nvPr/>
        </p:nvPicPr>
        <p:blipFill>
          <a:blip r:embed="rId4"/>
          <a:stretch>
            <a:fillRect/>
          </a:stretch>
        </p:blipFill>
        <p:spPr>
          <a:xfrm>
            <a:off x="1217612" y="4191000"/>
            <a:ext cx="3177566" cy="2012092"/>
          </a:xfrm>
          <a:prstGeom prst="rect">
            <a:avLst/>
          </a:prstGeom>
        </p:spPr>
      </p:pic>
      <p:sp>
        <p:nvSpPr>
          <p:cNvPr id="8" name="Rectangle 7"/>
          <p:cNvSpPr/>
          <p:nvPr/>
        </p:nvSpPr>
        <p:spPr>
          <a:xfrm>
            <a:off x="1598612" y="6203092"/>
            <a:ext cx="6553200" cy="369332"/>
          </a:xfrm>
          <a:prstGeom prst="rect">
            <a:avLst/>
          </a:prstGeom>
        </p:spPr>
        <p:txBody>
          <a:bodyPr wrap="square">
            <a:spAutoFit/>
          </a:bodyPr>
          <a:lstStyle/>
          <a:p>
            <a:r>
              <a:rPr lang="en-GB" dirty="0"/>
              <a:t>http://www.satspapers.org.uk</a:t>
            </a:r>
          </a:p>
        </p:txBody>
      </p:sp>
    </p:spTree>
    <p:extLst>
      <p:ext uri="{BB962C8B-B14F-4D97-AF65-F5344CB8AC3E}">
        <p14:creationId xmlns:p14="http://schemas.microsoft.com/office/powerpoint/2010/main" val="4057115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65BCBA-7A48-18E3-357E-690577793874}"/>
              </a:ext>
            </a:extLst>
          </p:cNvPr>
          <p:cNvPicPr>
            <a:picLocks noChangeAspect="1"/>
          </p:cNvPicPr>
          <p:nvPr/>
        </p:nvPicPr>
        <p:blipFill>
          <a:blip r:embed="rId2"/>
          <a:stretch>
            <a:fillRect/>
          </a:stretch>
        </p:blipFill>
        <p:spPr>
          <a:xfrm>
            <a:off x="510008" y="35123"/>
            <a:ext cx="5562600" cy="6822877"/>
          </a:xfrm>
          <a:prstGeom prst="rect">
            <a:avLst/>
          </a:prstGeom>
        </p:spPr>
      </p:pic>
      <p:sp>
        <p:nvSpPr>
          <p:cNvPr id="5" name="Rectangle 4">
            <a:extLst>
              <a:ext uri="{FF2B5EF4-FFF2-40B4-BE49-F238E27FC236}">
                <a16:creationId xmlns:a16="http://schemas.microsoft.com/office/drawing/2014/main" id="{B0699A03-6CC1-1E0A-3E4D-90F4D57182B3}"/>
              </a:ext>
            </a:extLst>
          </p:cNvPr>
          <p:cNvSpPr/>
          <p:nvPr/>
        </p:nvSpPr>
        <p:spPr>
          <a:xfrm>
            <a:off x="6246812" y="1600200"/>
            <a:ext cx="3886200" cy="3785652"/>
          </a:xfrm>
          <a:prstGeom prst="rect">
            <a:avLst/>
          </a:prstGeom>
        </p:spPr>
        <p:txBody>
          <a:bodyPr wrap="square">
            <a:spAutoFit/>
          </a:bodyPr>
          <a:lstStyle/>
          <a:p>
            <a:r>
              <a:rPr lang="en-GB" sz="2400" dirty="0"/>
              <a:t>CGP Revision books are available to purchase through school at a discounted price. Please complete the form handed out at the end of this meeting by </a:t>
            </a:r>
            <a:r>
              <a:rPr lang="en-GB" sz="2400" b="1" dirty="0"/>
              <a:t>10.02.2025 (9am) </a:t>
            </a:r>
            <a:r>
              <a:rPr lang="en-GB" sz="2400" dirty="0"/>
              <a:t>and return it to school with </a:t>
            </a:r>
            <a:r>
              <a:rPr lang="en-GB" sz="2400" b="1" dirty="0"/>
              <a:t>cash payments</a:t>
            </a:r>
            <a:r>
              <a:rPr lang="en-GB" sz="2400" dirty="0"/>
              <a:t>. </a:t>
            </a:r>
          </a:p>
        </p:txBody>
      </p:sp>
    </p:spTree>
    <p:extLst>
      <p:ext uri="{BB962C8B-B14F-4D97-AF65-F5344CB8AC3E}">
        <p14:creationId xmlns:p14="http://schemas.microsoft.com/office/powerpoint/2010/main" val="2836066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4544E-F55C-ED33-DAD0-44CEC53257AD}"/>
              </a:ext>
            </a:extLst>
          </p:cNvPr>
          <p:cNvSpPr>
            <a:spLocks noGrp="1"/>
          </p:cNvSpPr>
          <p:nvPr>
            <p:ph type="title"/>
          </p:nvPr>
        </p:nvSpPr>
        <p:spPr>
          <a:xfrm>
            <a:off x="557118" y="551329"/>
            <a:ext cx="8594429" cy="838200"/>
          </a:xfrm>
        </p:spPr>
        <p:txBody>
          <a:bodyPr/>
          <a:lstStyle/>
          <a:p>
            <a:r>
              <a:rPr lang="en-GB" dirty="0">
                <a:solidFill>
                  <a:schemeClr val="tx1"/>
                </a:solidFill>
              </a:rPr>
              <a:t>Your child’s progress and targets</a:t>
            </a:r>
          </a:p>
        </p:txBody>
      </p:sp>
      <p:sp>
        <p:nvSpPr>
          <p:cNvPr id="3" name="Content Placeholder 2">
            <a:extLst>
              <a:ext uri="{FF2B5EF4-FFF2-40B4-BE49-F238E27FC236}">
                <a16:creationId xmlns:a16="http://schemas.microsoft.com/office/drawing/2014/main" id="{E0034D0F-4AA3-3902-448E-A8BEDE9F2753}"/>
              </a:ext>
            </a:extLst>
          </p:cNvPr>
          <p:cNvSpPr>
            <a:spLocks noGrp="1"/>
          </p:cNvSpPr>
          <p:nvPr>
            <p:ph idx="1"/>
          </p:nvPr>
        </p:nvSpPr>
        <p:spPr>
          <a:xfrm>
            <a:off x="531812" y="1371600"/>
            <a:ext cx="9532054" cy="5029200"/>
          </a:xfrm>
        </p:spPr>
        <p:txBody>
          <a:bodyPr>
            <a:normAutofit lnSpcReduction="10000"/>
          </a:bodyPr>
          <a:lstStyle/>
          <a:p>
            <a:pPr marL="0" indent="0">
              <a:buNone/>
            </a:pPr>
            <a:r>
              <a:rPr lang="en-GB" sz="2000" dirty="0">
                <a:solidFill>
                  <a:schemeClr val="tx1"/>
                </a:solidFill>
              </a:rPr>
              <a:t>We are really proud of the progress that children have made so far in Year 6. </a:t>
            </a:r>
          </a:p>
          <a:p>
            <a:pPr marL="0" indent="0">
              <a:buNone/>
            </a:pPr>
            <a:r>
              <a:rPr lang="en-GB" sz="2000" dirty="0">
                <a:solidFill>
                  <a:schemeClr val="tx1"/>
                </a:solidFill>
              </a:rPr>
              <a:t>To support you as parents/carers in understanding your child’s progress and individual targets, we have summarised their assessment scores from this year in a letter which you will receive at the end of this meeting. The children have already seen their scores.</a:t>
            </a:r>
          </a:p>
          <a:p>
            <a:pPr marL="0" indent="0">
              <a:buNone/>
            </a:pPr>
            <a:r>
              <a:rPr lang="en-GB" sz="2000" dirty="0">
                <a:solidFill>
                  <a:schemeClr val="tx1"/>
                </a:solidFill>
              </a:rPr>
              <a:t>Where children are further from their target, or we feel have the ability to attain higher than their target, we have lots in place at school to support this and we will be running booster groups after-school next half-term in reading and maths. Invites for the different groups will be sent out before the half-term holidays. </a:t>
            </a:r>
          </a:p>
          <a:p>
            <a:pPr marL="0" indent="0">
              <a:buNone/>
            </a:pPr>
            <a:r>
              <a:rPr lang="en-GB" sz="2000" dirty="0">
                <a:solidFill>
                  <a:schemeClr val="tx1"/>
                </a:solidFill>
              </a:rPr>
              <a:t>We hope sharing this data with you is useful and that you can celebrate the progress that has been made from September to December as well as supporting your child to continue to work hard and reach their target. We aim to motivate the children to continue making good progress as we know they are capable of this. </a:t>
            </a:r>
          </a:p>
          <a:p>
            <a:pPr marL="0" indent="0">
              <a:buNone/>
            </a:pPr>
            <a:r>
              <a:rPr lang="en-GB" sz="2000" dirty="0">
                <a:solidFill>
                  <a:schemeClr val="tx1"/>
                </a:solidFill>
              </a:rPr>
              <a:t>If you have any questions about this, please come and speak with us. </a:t>
            </a:r>
          </a:p>
        </p:txBody>
      </p:sp>
    </p:spTree>
    <p:extLst>
      <p:ext uri="{BB962C8B-B14F-4D97-AF65-F5344CB8AC3E}">
        <p14:creationId xmlns:p14="http://schemas.microsoft.com/office/powerpoint/2010/main" val="2131778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412" y="1371600"/>
            <a:ext cx="9829800" cy="4893647"/>
          </a:xfrm>
          <a:prstGeom prst="rect">
            <a:avLst/>
          </a:prstGeom>
        </p:spPr>
        <p:txBody>
          <a:bodyPr wrap="square">
            <a:spAutoFit/>
          </a:bodyPr>
          <a:lstStyle/>
          <a:p>
            <a:r>
              <a:rPr lang="en-GB" sz="2400" dirty="0"/>
              <a:t>SATs take place on Monday 11</a:t>
            </a:r>
            <a:r>
              <a:rPr lang="en-GB" sz="2400" baseline="30000" dirty="0"/>
              <a:t>th</a:t>
            </a:r>
            <a:r>
              <a:rPr lang="en-GB" sz="2400" dirty="0"/>
              <a:t> – Thursday 14</a:t>
            </a:r>
            <a:r>
              <a:rPr lang="en-GB" sz="2400" baseline="30000" dirty="0"/>
              <a:t>th</a:t>
            </a:r>
            <a:r>
              <a:rPr lang="en-GB" sz="2400" dirty="0"/>
              <a:t> May 2026 – </a:t>
            </a:r>
            <a:r>
              <a:rPr lang="en-GB" sz="2400" b="1" dirty="0"/>
              <a:t>we expect 100% attendance during the tests. </a:t>
            </a:r>
            <a:r>
              <a:rPr lang="en-GB" sz="2400" dirty="0"/>
              <a:t>To encourage this, school will offer a free breakfast club from Monday-Thursday on SATs week.</a:t>
            </a:r>
          </a:p>
          <a:p>
            <a:endParaRPr lang="en-GB" sz="2400" b="1" dirty="0"/>
          </a:p>
          <a:p>
            <a:r>
              <a:rPr lang="en-GB" sz="2400" b="1" dirty="0"/>
              <a:t>How can you help?</a:t>
            </a:r>
          </a:p>
          <a:p>
            <a:pPr marL="342900" indent="-342900">
              <a:buFont typeface="Wingdings" panose="05000000000000000000" pitchFamily="2" charset="2"/>
              <a:buChar char="Ø"/>
            </a:pPr>
            <a:r>
              <a:rPr lang="en-GB" sz="2400" dirty="0"/>
              <a:t>Outstanding attendance and punctuality throughout the year.</a:t>
            </a:r>
          </a:p>
          <a:p>
            <a:pPr marL="342900" indent="-342900">
              <a:buFont typeface="Wingdings" panose="05000000000000000000" pitchFamily="2" charset="2"/>
              <a:buChar char="Ø"/>
            </a:pPr>
            <a:r>
              <a:rPr lang="en-GB" sz="2400" dirty="0"/>
              <a:t>Support at home with homework, reading, spellings, times tables.</a:t>
            </a:r>
          </a:p>
          <a:p>
            <a:pPr marL="342900" indent="-342900">
              <a:buFont typeface="Wingdings" panose="05000000000000000000" pitchFamily="2" charset="2"/>
              <a:buChar char="Ø"/>
            </a:pPr>
            <a:r>
              <a:rPr lang="en-GB" sz="2400" dirty="0"/>
              <a:t>Develop reading speed and stamina – how quickly can you read?</a:t>
            </a:r>
          </a:p>
          <a:p>
            <a:pPr marL="342900" indent="-342900">
              <a:buFont typeface="Wingdings" panose="05000000000000000000" pitchFamily="2" charset="2"/>
              <a:buChar char="Ø"/>
            </a:pPr>
            <a:r>
              <a:rPr lang="en-GB" sz="2400" dirty="0"/>
              <a:t>Practise test techniques and completing practice papers under time limits.</a:t>
            </a:r>
          </a:p>
          <a:p>
            <a:pPr marL="342900" indent="-342900">
              <a:buFont typeface="Wingdings" panose="05000000000000000000" pitchFamily="2" charset="2"/>
              <a:buChar char="Ø"/>
            </a:pPr>
            <a:r>
              <a:rPr lang="en-GB" sz="2400" dirty="0"/>
              <a:t>Liaise with school if you have any issues/concerns at any point.</a:t>
            </a:r>
          </a:p>
          <a:p>
            <a:pPr marL="342900" indent="-342900">
              <a:buFont typeface="Wingdings" panose="05000000000000000000" pitchFamily="2" charset="2"/>
              <a:buChar char="Ø"/>
            </a:pPr>
            <a:r>
              <a:rPr lang="en-GB" sz="2400" dirty="0"/>
              <a:t>Reassure your child that we want them to do their best but there is also more to life at Greenside and there is nothing to worry about!</a:t>
            </a:r>
          </a:p>
        </p:txBody>
      </p:sp>
      <p:sp>
        <p:nvSpPr>
          <p:cNvPr id="3" name="Rectangle 2"/>
          <p:cNvSpPr/>
          <p:nvPr/>
        </p:nvSpPr>
        <p:spPr>
          <a:xfrm>
            <a:off x="1217612" y="533400"/>
            <a:ext cx="2342308" cy="707886"/>
          </a:xfrm>
          <a:prstGeom prst="rect">
            <a:avLst/>
          </a:prstGeom>
        </p:spPr>
        <p:txBody>
          <a:bodyPr wrap="none">
            <a:spAutoFit/>
          </a:bodyPr>
          <a:lstStyle/>
          <a:p>
            <a:r>
              <a:rPr lang="en-GB" sz="4000" b="1" dirty="0">
                <a:cs typeface="Arial" panose="020B0604020202020204" pitchFamily="34" charset="0"/>
              </a:rPr>
              <a:t>Summary</a:t>
            </a:r>
            <a:endParaRPr lang="en-US" sz="4000" b="1" dirty="0"/>
          </a:p>
        </p:txBody>
      </p:sp>
    </p:spTree>
    <p:extLst>
      <p:ext uri="{BB962C8B-B14F-4D97-AF65-F5344CB8AC3E}">
        <p14:creationId xmlns:p14="http://schemas.microsoft.com/office/powerpoint/2010/main" val="697085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4212" y="762000"/>
            <a:ext cx="7467600" cy="1920526"/>
          </a:xfrm>
          <a:prstGeom prst="rect">
            <a:avLst/>
          </a:prstGeom>
          <a:noFill/>
        </p:spPr>
        <p:txBody>
          <a:bodyPr wrap="square" rtlCol="0">
            <a:spAutoFit/>
          </a:bodyPr>
          <a:lstStyle/>
          <a:p>
            <a:pPr>
              <a:lnSpc>
                <a:spcPct val="90000"/>
              </a:lnSpc>
            </a:pPr>
            <a:r>
              <a:rPr lang="en-GB" sz="6600" b="1" dirty="0"/>
              <a:t>Questions?</a:t>
            </a:r>
          </a:p>
          <a:p>
            <a:pPr>
              <a:lnSpc>
                <a:spcPct val="90000"/>
              </a:lnSpc>
            </a:pPr>
            <a:endParaRPr lang="en-GB" sz="6600" b="1" dirty="0"/>
          </a:p>
        </p:txBody>
      </p:sp>
    </p:spTree>
    <p:extLst>
      <p:ext uri="{BB962C8B-B14F-4D97-AF65-F5344CB8AC3E}">
        <p14:creationId xmlns:p14="http://schemas.microsoft.com/office/powerpoint/2010/main" val="83975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0F09A44C-857D-42FD-9219-94A36248C2C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1479</Words>
  <Application>Microsoft Office PowerPoint</Application>
  <PresentationFormat>Custom</PresentationFormat>
  <Paragraphs>158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Corbel</vt:lpstr>
      <vt:lpstr>Trebuchet MS</vt:lpstr>
      <vt:lpstr>Wingdings</vt:lpstr>
      <vt:lpstr>Wingdings 3</vt:lpstr>
      <vt:lpstr>Facet</vt:lpstr>
      <vt:lpstr>KS2 SATS Meeting</vt:lpstr>
      <vt:lpstr>A warm 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Revision Materials</vt:lpstr>
      <vt:lpstr>PowerPoint Presentation</vt:lpstr>
      <vt:lpstr>Your child’s progress and targets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2016-02-03T15:11:56Z</dcterms:created>
  <dcterms:modified xsi:type="dcterms:W3CDTF">2026-01-27T08:12:34Z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TC028048469991</vt:lpwstr>
  </property>
</Properties>
</file>