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5"/>
  </p:notesMasterIdLst>
  <p:handoutMasterIdLst>
    <p:handoutMasterId r:id="rId16"/>
  </p:handoutMasterIdLst>
  <p:sldIdLst>
    <p:sldId id="256" r:id="rId2"/>
    <p:sldId id="372" r:id="rId3"/>
    <p:sldId id="397" r:id="rId4"/>
    <p:sldId id="341" r:id="rId5"/>
    <p:sldId id="396" r:id="rId6"/>
    <p:sldId id="389" r:id="rId7"/>
    <p:sldId id="390" r:id="rId8"/>
    <p:sldId id="391" r:id="rId9"/>
    <p:sldId id="384" r:id="rId10"/>
    <p:sldId id="392" r:id="rId11"/>
    <p:sldId id="378" r:id="rId12"/>
    <p:sldId id="393" r:id="rId13"/>
    <p:sldId id="394" r:id="rId14"/>
  </p:sldIdLst>
  <p:sldSz cx="12192000" cy="6858000"/>
  <p:notesSz cx="6870700" cy="100060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FF3399"/>
    <a:srgbClr val="666699"/>
    <a:srgbClr val="FFFF00"/>
    <a:srgbClr val="99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034" autoAdjust="0"/>
    <p:restoredTop sz="89798" autoAdjust="0"/>
  </p:normalViewPr>
  <p:slideViewPr>
    <p:cSldViewPr>
      <p:cViewPr varScale="1">
        <p:scale>
          <a:sx n="77" d="100"/>
          <a:sy n="77" d="100"/>
        </p:scale>
        <p:origin x="1186" y="6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7303" cy="502038"/>
          </a:xfrm>
          <a:prstGeom prst="rect">
            <a:avLst/>
          </a:prstGeom>
        </p:spPr>
        <p:txBody>
          <a:bodyPr vert="horz" lIns="96433" tIns="48216" rIns="96433" bIns="48216" rtlCol="0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91807" y="0"/>
            <a:ext cx="2977303" cy="502038"/>
          </a:xfrm>
          <a:prstGeom prst="rect">
            <a:avLst/>
          </a:prstGeom>
        </p:spPr>
        <p:txBody>
          <a:bodyPr vert="horz" lIns="96433" tIns="48216" rIns="96433" bIns="48216" rtlCol="0"/>
          <a:lstStyle>
            <a:lvl1pPr algn="r">
              <a:defRPr sz="1300"/>
            </a:lvl1pPr>
          </a:lstStyle>
          <a:p>
            <a:fld id="{E1265BC7-AF5C-4DA4-AB74-056060865CCC}" type="datetimeFigureOut">
              <a:rPr lang="en-GB" smtClean="0"/>
              <a:pPr/>
              <a:t>12/06/2025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503976"/>
            <a:ext cx="2977303" cy="502037"/>
          </a:xfrm>
          <a:prstGeom prst="rect">
            <a:avLst/>
          </a:prstGeom>
        </p:spPr>
        <p:txBody>
          <a:bodyPr vert="horz" lIns="96433" tIns="48216" rIns="96433" bIns="48216" rtlCol="0" anchor="b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91807" y="9503976"/>
            <a:ext cx="2977303" cy="502037"/>
          </a:xfrm>
          <a:prstGeom prst="rect">
            <a:avLst/>
          </a:prstGeom>
        </p:spPr>
        <p:txBody>
          <a:bodyPr vert="horz" lIns="96433" tIns="48216" rIns="96433" bIns="48216" rtlCol="0" anchor="b"/>
          <a:lstStyle>
            <a:lvl1pPr algn="r">
              <a:defRPr sz="1300"/>
            </a:lvl1pPr>
          </a:lstStyle>
          <a:p>
            <a:fld id="{1DCD5EA9-0C2E-48A1-878F-49696750296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094614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7303" cy="502038"/>
          </a:xfrm>
          <a:prstGeom prst="rect">
            <a:avLst/>
          </a:prstGeom>
        </p:spPr>
        <p:txBody>
          <a:bodyPr vert="horz" lIns="96433" tIns="48216" rIns="96433" bIns="48216" rtlCol="0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1807" y="0"/>
            <a:ext cx="2977303" cy="502038"/>
          </a:xfrm>
          <a:prstGeom prst="rect">
            <a:avLst/>
          </a:prstGeom>
        </p:spPr>
        <p:txBody>
          <a:bodyPr vert="horz" lIns="96433" tIns="48216" rIns="96433" bIns="48216" rtlCol="0"/>
          <a:lstStyle>
            <a:lvl1pPr algn="r">
              <a:defRPr sz="1300"/>
            </a:lvl1pPr>
          </a:lstStyle>
          <a:p>
            <a:fld id="{13594678-E12E-4BAA-B5A5-A561ACCF917E}" type="datetimeFigureOut">
              <a:rPr lang="en-GB" smtClean="0"/>
              <a:pPr/>
              <a:t>12/06/2025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4975" y="1250950"/>
            <a:ext cx="6000750" cy="33766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433" tIns="48216" rIns="96433" bIns="48216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7070" y="4815394"/>
            <a:ext cx="5496560" cy="3939868"/>
          </a:xfrm>
          <a:prstGeom prst="rect">
            <a:avLst/>
          </a:prstGeom>
        </p:spPr>
        <p:txBody>
          <a:bodyPr vert="horz" lIns="96433" tIns="48216" rIns="96433" bIns="48216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03976"/>
            <a:ext cx="2977303" cy="502037"/>
          </a:xfrm>
          <a:prstGeom prst="rect">
            <a:avLst/>
          </a:prstGeom>
        </p:spPr>
        <p:txBody>
          <a:bodyPr vert="horz" lIns="96433" tIns="48216" rIns="96433" bIns="48216" rtlCol="0" anchor="b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1807" y="9503976"/>
            <a:ext cx="2977303" cy="502037"/>
          </a:xfrm>
          <a:prstGeom prst="rect">
            <a:avLst/>
          </a:prstGeom>
        </p:spPr>
        <p:txBody>
          <a:bodyPr vert="horz" lIns="96433" tIns="48216" rIns="96433" bIns="48216" rtlCol="0" anchor="b"/>
          <a:lstStyle>
            <a:lvl1pPr algn="r">
              <a:defRPr sz="1300"/>
            </a:lvl1pPr>
          </a:lstStyle>
          <a:p>
            <a:fld id="{87488065-1A31-4790-A927-8ED25D7703C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7957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34975" y="1250950"/>
            <a:ext cx="6000750" cy="33766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488065-1A31-4790-A927-8ED25D7703CD}" type="slidenum">
              <a:rPr lang="en-GB" smtClean="0"/>
              <a:pPr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40959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34975" y="1250950"/>
            <a:ext cx="6000750" cy="33766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488065-1A31-4790-A927-8ED25D7703CD}" type="slidenum">
              <a:rPr lang="en-GB" smtClean="0"/>
              <a:pPr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4256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34975" y="1250950"/>
            <a:ext cx="6000750" cy="33766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488065-1A31-4790-A927-8ED25D7703CD}" type="slidenum">
              <a:rPr lang="en-GB" smtClean="0"/>
              <a:pPr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898235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34975" y="1250950"/>
            <a:ext cx="6000750" cy="33766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488065-1A31-4790-A927-8ED25D7703CD}" type="slidenum">
              <a:rPr lang="en-GB" smtClean="0"/>
              <a:pPr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47399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34975" y="1250950"/>
            <a:ext cx="6000750" cy="33766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488065-1A31-4790-A927-8ED25D7703CD}" type="slidenum">
              <a:rPr lang="en-GB" smtClean="0"/>
              <a:pPr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33009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34975" y="1250950"/>
            <a:ext cx="6000750" cy="33766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488065-1A31-4790-A927-8ED25D7703CD}" type="slidenum">
              <a:rPr lang="en-GB" smtClean="0"/>
              <a:pPr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56467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34975" y="1250950"/>
            <a:ext cx="6000750" cy="33766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488065-1A31-4790-A927-8ED25D7703CD}" type="slidenum">
              <a:rPr lang="en-GB" smtClean="0"/>
              <a:pPr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39639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34975" y="1250950"/>
            <a:ext cx="6000750" cy="33766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488065-1A31-4790-A927-8ED25D7703CD}" type="slidenum">
              <a:rPr lang="en-GB" smtClean="0"/>
              <a:pPr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97797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26CFF9-3FF0-5D37-543B-911960EAC4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9A68E92-2993-8A05-DE76-6B5932417AD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34975" y="1250950"/>
            <a:ext cx="6000750" cy="3376613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41BE9A7-2440-8317-FE11-77312727D8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>
              <a:buFont typeface="Arial" panose="020B0604020202020204" pitchFamily="34" charset="0"/>
              <a:buNone/>
            </a:pPr>
            <a:r>
              <a:rPr lang="en-GB" b="0" i="0" dirty="0">
                <a:solidFill>
                  <a:srgbClr val="333333"/>
                </a:solidFill>
                <a:effectLst/>
                <a:latin typeface="Montserrat" panose="00000500000000000000" pitchFamily="2" charset="0"/>
              </a:rPr>
              <a:t>https://www.fpa.org.uk/rshe-for-parents/?utm_source=brevo&amp;utm_campaign=Schools%20%20Important%20RSE%20Information%20for%20Parents%20from%20Schools%20-%20Resend&amp;utm_medium=email 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515884-1A86-EC78-9BA5-12DBACC137A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488065-1A31-4790-A927-8ED25D7703CD}" type="slidenum">
              <a:rPr lang="en-GB" smtClean="0"/>
              <a:pPr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38522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34975" y="1250950"/>
            <a:ext cx="6000750" cy="33766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488065-1A31-4790-A927-8ED25D7703CD}" type="slidenum">
              <a:rPr lang="en-GB" smtClean="0"/>
              <a:pPr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57974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B129E8-56A0-3A5C-61D1-C4137F3D90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70F0C02-C464-F7E0-8ADC-6F47E7B64C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34975" y="1250950"/>
            <a:ext cx="6000750" cy="3376613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D07D4E0-6973-3B31-F8FB-D6929AC2269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7D6ECB-2DEE-840A-2FB6-C0F4350A9B2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488065-1A31-4790-A927-8ED25D7703CD}" type="slidenum">
              <a:rPr lang="en-GB" smtClean="0"/>
              <a:pPr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21240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34975" y="1250950"/>
            <a:ext cx="6000750" cy="33766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488065-1A31-4790-A927-8ED25D7703CD}" type="slidenum">
              <a:rPr lang="en-GB" smtClean="0"/>
              <a:pPr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70507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34975" y="1250950"/>
            <a:ext cx="6000750" cy="33766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488065-1A31-4790-A927-8ED25D7703CD}" type="slidenum">
              <a:rPr lang="en-GB" smtClean="0"/>
              <a:pPr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616287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7213577" y="3810001"/>
            <a:ext cx="4978425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4" name="Rectangle 23"/>
          <p:cNvSpPr/>
          <p:nvPr/>
        </p:nvSpPr>
        <p:spPr>
          <a:xfrm flipV="1">
            <a:off x="7213601" y="3897010"/>
            <a:ext cx="49784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5" name="Rectangle 24"/>
          <p:cNvSpPr/>
          <p:nvPr/>
        </p:nvSpPr>
        <p:spPr>
          <a:xfrm flipV="1">
            <a:off x="7213601" y="4115167"/>
            <a:ext cx="49784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6" name="Rectangle 25"/>
          <p:cNvSpPr/>
          <p:nvPr/>
        </p:nvSpPr>
        <p:spPr>
          <a:xfrm flipV="1">
            <a:off x="7213600" y="4164403"/>
            <a:ext cx="262128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7" name="Rectangle 26"/>
          <p:cNvSpPr/>
          <p:nvPr/>
        </p:nvSpPr>
        <p:spPr>
          <a:xfrm flipV="1">
            <a:off x="7213600" y="4199572"/>
            <a:ext cx="262128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7213600" y="3962400"/>
            <a:ext cx="408432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9835343" y="4060983"/>
            <a:ext cx="21336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12192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10" name="Rectangle 9"/>
          <p:cNvSpPr/>
          <p:nvPr/>
        </p:nvSpPr>
        <p:spPr>
          <a:xfrm>
            <a:off x="1" y="3675528"/>
            <a:ext cx="12192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11" name="Rectangle 10"/>
          <p:cNvSpPr/>
          <p:nvPr/>
        </p:nvSpPr>
        <p:spPr>
          <a:xfrm flipV="1">
            <a:off x="8552068" y="3643090"/>
            <a:ext cx="3639933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12192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09600" y="2401888"/>
            <a:ext cx="112776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609600" y="3899938"/>
            <a:ext cx="6604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8940800" y="4206240"/>
            <a:ext cx="1280160" cy="457200"/>
          </a:xfrm>
        </p:spPr>
        <p:txBody>
          <a:bodyPr/>
          <a:lstStyle/>
          <a:p>
            <a:fld id="{E9EEC4E4-2047-4381-8C5F-26D01BC71942}" type="datetimeFigureOut">
              <a:rPr lang="en-GB" smtClean="0"/>
              <a:pPr/>
              <a:t>12/06/2025</a:t>
            </a:fld>
            <a:endParaRPr lang="en-GB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7213600" y="4205288"/>
            <a:ext cx="1727200" cy="45720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1093451" y="1136"/>
            <a:ext cx="996949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DBDD1469-709C-4DB0-9579-B2E512113D9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EC4E4-2047-4381-8C5F-26D01BC71942}" type="datetimeFigureOut">
              <a:rPr lang="en-GB" smtClean="0"/>
              <a:pPr/>
              <a:t>12/06/2025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D1469-709C-4DB0-9579-B2E512113D9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1981201"/>
            <a:ext cx="103632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3367088"/>
            <a:ext cx="103632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EC4E4-2047-4381-8C5F-26D01BC71942}" type="datetimeFigureOut">
              <a:rPr lang="en-GB" smtClean="0"/>
              <a:pPr/>
              <a:t>12/06/2025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D1469-709C-4DB0-9579-B2E512113D9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249425"/>
            <a:ext cx="53848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2249425"/>
            <a:ext cx="53848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EC4E4-2047-4381-8C5F-26D01BC71942}" type="datetimeFigureOut">
              <a:rPr lang="en-GB" smtClean="0"/>
              <a:pPr/>
              <a:t>12/06/2025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D1469-709C-4DB0-9579-B2E512113D9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0" y="1143000"/>
            <a:ext cx="11176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0" y="2244970"/>
            <a:ext cx="5388864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294968" y="2244970"/>
            <a:ext cx="5389033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508000" y="2708519"/>
            <a:ext cx="5388864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1073" y="2708519"/>
            <a:ext cx="5389033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9EEC4E4-2047-4381-8C5F-26D01BC71942}" type="datetimeFigureOut">
              <a:rPr lang="en-GB" smtClean="0"/>
              <a:pPr/>
              <a:t>12/06/2025</a:t>
            </a:fld>
            <a:endParaRPr lang="en-GB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BDD1469-709C-4DB0-9579-B2E512113D90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GB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43000"/>
            <a:ext cx="109728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778240" y="612648"/>
            <a:ext cx="1276352" cy="457200"/>
          </a:xfrm>
        </p:spPr>
        <p:txBody>
          <a:bodyPr/>
          <a:lstStyle/>
          <a:p>
            <a:fld id="{E9EEC4E4-2047-4381-8C5F-26D01BC71942}" type="datetimeFigureOut">
              <a:rPr lang="en-GB" smtClean="0"/>
              <a:pPr/>
              <a:t>12/06/2025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7010400" y="612648"/>
            <a:ext cx="1767840" cy="45720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899648" y="2272"/>
            <a:ext cx="1016000" cy="365760"/>
          </a:xfrm>
        </p:spPr>
        <p:txBody>
          <a:bodyPr/>
          <a:lstStyle/>
          <a:p>
            <a:fld id="{DBDD1469-709C-4DB0-9579-B2E512113D9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EC4E4-2047-4381-8C5F-26D01BC71942}" type="datetimeFigureOut">
              <a:rPr lang="en-GB" smtClean="0"/>
              <a:pPr/>
              <a:t>12/06/2025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D1469-709C-4DB0-9579-B2E512113D9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37995" y="1101970"/>
            <a:ext cx="451104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7137995" y="2010727"/>
            <a:ext cx="451104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03200" y="776287"/>
            <a:ext cx="6803136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EC4E4-2047-4381-8C5F-26D01BC71942}" type="datetimeFigureOut">
              <a:rPr lang="en-GB" smtClean="0"/>
              <a:pPr/>
              <a:t>12/06/2025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D1469-709C-4DB0-9579-B2E512113D9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3913" y="1109161"/>
            <a:ext cx="782404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38228" y="1143000"/>
            <a:ext cx="6096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17924" y="3274309"/>
            <a:ext cx="34544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EC4E4-2047-4381-8C5F-26D01BC71942}" type="datetimeFigureOut">
              <a:rPr lang="en-GB" smtClean="0"/>
              <a:pPr/>
              <a:t>12/06/2025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D1469-709C-4DB0-9579-B2E512113D9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EC4E4-2047-4381-8C5F-26D01BC71942}" type="datetimeFigureOut">
              <a:rPr lang="en-GB" smtClean="0"/>
              <a:pPr/>
              <a:t>12/06/2025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D1469-709C-4DB0-9579-B2E512113D9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1143000"/>
            <a:ext cx="2540000" cy="54864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143000"/>
            <a:ext cx="8331200" cy="54864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EC4E4-2047-4381-8C5F-26D01BC71942}" type="datetimeFigureOut">
              <a:rPr lang="en-GB" smtClean="0"/>
              <a:pPr/>
              <a:t>12/06/2025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D1469-709C-4DB0-9579-B2E512113D9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9"/>
            <a:ext cx="12192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12192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30" name="Rectangle 29"/>
          <p:cNvSpPr/>
          <p:nvPr/>
        </p:nvSpPr>
        <p:spPr>
          <a:xfrm>
            <a:off x="1" y="308277"/>
            <a:ext cx="12192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31" name="Rectangle 30"/>
          <p:cNvSpPr/>
          <p:nvPr/>
        </p:nvSpPr>
        <p:spPr>
          <a:xfrm flipV="1">
            <a:off x="7213577" y="360247"/>
            <a:ext cx="4978425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32" name="Rectangle 31"/>
          <p:cNvSpPr/>
          <p:nvPr/>
        </p:nvSpPr>
        <p:spPr>
          <a:xfrm flipV="1">
            <a:off x="7213601" y="440113"/>
            <a:ext cx="49784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7209785" y="497504"/>
            <a:ext cx="408432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9831528" y="588943"/>
            <a:ext cx="21336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12113288" y="-2001"/>
            <a:ext cx="76835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12059308" y="-2001"/>
            <a:ext cx="3657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12033904" y="-2001"/>
            <a:ext cx="12192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11967231" y="-2001"/>
            <a:ext cx="36576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11887569" y="380"/>
            <a:ext cx="73152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11831300" y="380"/>
            <a:ext cx="12192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1143000"/>
            <a:ext cx="109728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09600" y="2249424"/>
            <a:ext cx="109728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8782048" y="612648"/>
            <a:ext cx="1276352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E9EEC4E4-2047-4381-8C5F-26D01BC71942}" type="datetimeFigureOut">
              <a:rPr lang="en-GB" smtClean="0"/>
              <a:pPr/>
              <a:t>12/06/2025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7010400" y="612648"/>
            <a:ext cx="176784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0899648" y="2272"/>
            <a:ext cx="1016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DBDD1469-709C-4DB0-9579-B2E512113D9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2175000"/>
            <a:ext cx="9144000" cy="1470025"/>
          </a:xfrm>
        </p:spPr>
        <p:txBody>
          <a:bodyPr>
            <a:normAutofit/>
          </a:bodyPr>
          <a:lstStyle/>
          <a:p>
            <a:pPr algn="ctr"/>
            <a:r>
              <a:rPr lang="en-GB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  <a:ea typeface="Ebrima" pitchFamily="2" charset="0"/>
                <a:cs typeface="Ebrima" pitchFamily="2" charset="0"/>
              </a:rPr>
              <a:t>RSE Parent/Carer Workshop 12.06.2025</a:t>
            </a:r>
          </a:p>
        </p:txBody>
      </p:sp>
      <p:pic>
        <p:nvPicPr>
          <p:cNvPr id="33798" name="Picture 6"/>
          <p:cNvPicPr preferRelativeResize="0">
            <a:picLocks noChangeArrowheads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5477818" y="4077073"/>
            <a:ext cx="1338263" cy="1438275"/>
          </a:xfrm>
          <a:prstGeom prst="rect">
            <a:avLst/>
          </a:prstGeom>
          <a:solidFill>
            <a:srgbClr val="009900"/>
          </a:solidFill>
          <a:ln w="0" algn="in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03512" y="620688"/>
            <a:ext cx="8784976" cy="1066800"/>
          </a:xfrm>
        </p:spPr>
        <p:txBody>
          <a:bodyPr>
            <a:normAutofit/>
          </a:bodyPr>
          <a:lstStyle/>
          <a:p>
            <a:pPr algn="ctr"/>
            <a:r>
              <a:rPr lang="en-GB" sz="3000" b="1" dirty="0"/>
              <a:t>Ground Rules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5360" y="1512168"/>
            <a:ext cx="11377264" cy="3861048"/>
          </a:xfrm>
        </p:spPr>
        <p:txBody>
          <a:bodyPr>
            <a:noAutofit/>
          </a:bodyPr>
          <a:lstStyle/>
          <a:p>
            <a:pPr>
              <a:buClr>
                <a:schemeClr val="tx2"/>
              </a:buClr>
              <a:buFont typeface="Arial" panose="020B0604020202020204" pitchFamily="34" charset="0"/>
              <a:buChar char="•"/>
            </a:pPr>
            <a:endParaRPr lang="en-GB" sz="2400" dirty="0"/>
          </a:p>
          <a:p>
            <a:pPr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GB" sz="2400" dirty="0"/>
              <a:t>Respect confidentiality.</a:t>
            </a:r>
          </a:p>
          <a:p>
            <a:pPr>
              <a:buClr>
                <a:schemeClr val="tx2"/>
              </a:buClr>
              <a:buFont typeface="Arial" panose="020B0604020202020204" pitchFamily="34" charset="0"/>
              <a:buChar char="•"/>
            </a:pPr>
            <a:endParaRPr lang="en-GB" sz="2400" dirty="0"/>
          </a:p>
          <a:p>
            <a:pPr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GB" sz="2400" dirty="0"/>
              <a:t>Respect other people’s viewpoints.</a:t>
            </a:r>
          </a:p>
          <a:p>
            <a:pPr>
              <a:buClr>
                <a:schemeClr val="tx2"/>
              </a:buClr>
              <a:buFont typeface="Arial" panose="020B0604020202020204" pitchFamily="34" charset="0"/>
              <a:buChar char="•"/>
            </a:pPr>
            <a:endParaRPr lang="en-GB" sz="2400" dirty="0"/>
          </a:p>
          <a:p>
            <a:pPr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GB" sz="2400" dirty="0"/>
              <a:t>Don’t be afraid to share personal experiences.</a:t>
            </a:r>
          </a:p>
          <a:p>
            <a:pPr>
              <a:buClr>
                <a:schemeClr val="tx2"/>
              </a:buClr>
              <a:buFont typeface="Arial" panose="020B0604020202020204" pitchFamily="34" charset="0"/>
              <a:buChar char="•"/>
            </a:pPr>
            <a:endParaRPr lang="en-GB" sz="2400" dirty="0"/>
          </a:p>
          <a:p>
            <a:pPr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GB" sz="2400" dirty="0"/>
              <a:t>No question asked in good faith is a silly question.</a:t>
            </a:r>
          </a:p>
          <a:p>
            <a:pPr>
              <a:buClr>
                <a:schemeClr val="tx2"/>
              </a:buClr>
              <a:buFont typeface="Arial" panose="020B0604020202020204" pitchFamily="34" charset="0"/>
              <a:buChar char="•"/>
            </a:pPr>
            <a:endParaRPr lang="en-GB" sz="2400" dirty="0"/>
          </a:p>
          <a:p>
            <a:pPr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GB" sz="2400" dirty="0"/>
              <a:t>Engage and participate!</a:t>
            </a:r>
          </a:p>
          <a:p>
            <a:pPr>
              <a:buClr>
                <a:schemeClr val="tx2"/>
              </a:buClr>
              <a:buFont typeface="Arial" panose="020B0604020202020204" pitchFamily="34" charset="0"/>
              <a:buChar char="•"/>
            </a:pPr>
            <a:endParaRPr lang="en-GB" sz="2400" dirty="0"/>
          </a:p>
        </p:txBody>
      </p:sp>
      <p:pic>
        <p:nvPicPr>
          <p:cNvPr id="4" name="Picture 3" descr="http://moziru.com/images/obey-clipart-ground-rules-1.jpg">
            <a:extLst>
              <a:ext uri="{FF2B5EF4-FFF2-40B4-BE49-F238E27FC236}">
                <a16:creationId xmlns:a16="http://schemas.microsoft.com/office/drawing/2014/main" id="{87ED4691-8685-4D82-AA46-9FCF2D8636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43326" y="4090764"/>
            <a:ext cx="3917033" cy="25649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59350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03512" y="620688"/>
            <a:ext cx="8784976" cy="1066800"/>
          </a:xfrm>
        </p:spPr>
        <p:txBody>
          <a:bodyPr>
            <a:normAutofit/>
          </a:bodyPr>
          <a:lstStyle/>
          <a:p>
            <a:pPr algn="ctr"/>
            <a:r>
              <a:rPr lang="en-GB" sz="3000" b="1" dirty="0"/>
              <a:t>Talk Starter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5360" y="1498476"/>
            <a:ext cx="11377264" cy="3861048"/>
          </a:xfrm>
        </p:spPr>
        <p:txBody>
          <a:bodyPr>
            <a:noAutofit/>
          </a:bodyPr>
          <a:lstStyle/>
          <a:p>
            <a:pPr>
              <a:buClr>
                <a:schemeClr val="tx2"/>
              </a:buClr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109728" indent="0" algn="ctr">
              <a:buClr>
                <a:schemeClr val="tx2"/>
              </a:buClr>
              <a:buNone/>
            </a:pPr>
            <a:r>
              <a:rPr lang="en-GB" sz="3600" b="1" dirty="0">
                <a:solidFill>
                  <a:schemeClr val="accent5"/>
                </a:solidFill>
                <a:latin typeface="Segoe Print" panose="02000600000000000000" pitchFamily="2" charset="0"/>
              </a:rPr>
              <a:t>“Age-appropriate relationships and sex education is important as part of a child’s learning journey through school.”</a:t>
            </a:r>
          </a:p>
          <a:p>
            <a:pPr marL="109728" indent="0">
              <a:buClr>
                <a:schemeClr val="tx2"/>
              </a:buClr>
              <a:buNone/>
            </a:pPr>
            <a:endParaRPr lang="en-GB" sz="2400" dirty="0"/>
          </a:p>
          <a:p>
            <a:pPr marL="109728" indent="0">
              <a:buClr>
                <a:schemeClr val="tx2"/>
              </a:buClr>
              <a:buNone/>
            </a:pPr>
            <a:endParaRPr lang="en-GB" sz="2400" dirty="0"/>
          </a:p>
          <a:p>
            <a:pPr marL="109728" indent="0" algn="ctr">
              <a:buClr>
                <a:schemeClr val="tx2"/>
              </a:buClr>
              <a:buNone/>
            </a:pPr>
            <a:r>
              <a:rPr lang="en-GB" sz="2400" dirty="0"/>
              <a:t>Do you agree or disagree?</a:t>
            </a:r>
          </a:p>
        </p:txBody>
      </p:sp>
      <p:pic>
        <p:nvPicPr>
          <p:cNvPr id="1028" name="Picture 4" descr="Download Free Talk Icons in PNG &amp; SVG">
            <a:extLst>
              <a:ext uri="{FF2B5EF4-FFF2-40B4-BE49-F238E27FC236}">
                <a16:creationId xmlns:a16="http://schemas.microsoft.com/office/drawing/2014/main" id="{278C76B0-CFA8-4AB9-AB10-EF97149F17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4312" y="3861048"/>
            <a:ext cx="24384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7553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03512" y="620688"/>
            <a:ext cx="8784976" cy="1066800"/>
          </a:xfrm>
        </p:spPr>
        <p:txBody>
          <a:bodyPr>
            <a:normAutofit/>
          </a:bodyPr>
          <a:lstStyle/>
          <a:p>
            <a:pPr algn="ctr"/>
            <a:r>
              <a:rPr lang="en-GB" sz="3000" b="1" dirty="0"/>
              <a:t>Sessions Aims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5360" y="1656184"/>
            <a:ext cx="11521280" cy="3861048"/>
          </a:xfrm>
        </p:spPr>
        <p:txBody>
          <a:bodyPr>
            <a:noAutofit/>
          </a:bodyPr>
          <a:lstStyle/>
          <a:p>
            <a:pPr marL="566928" indent="-457200">
              <a:buClr>
                <a:schemeClr val="tx2"/>
              </a:buClr>
              <a:buFont typeface="+mj-lt"/>
              <a:buAutoNum type="arabicPeriod"/>
            </a:pPr>
            <a:r>
              <a:rPr lang="en-GB" sz="2400" dirty="0"/>
              <a:t>Understand what RSE is and the rational for teaching it.</a:t>
            </a:r>
          </a:p>
          <a:p>
            <a:pPr marL="566928" indent="-457200">
              <a:buClr>
                <a:schemeClr val="tx2"/>
              </a:buClr>
              <a:buFont typeface="+mj-lt"/>
              <a:buAutoNum type="arabicPeriod"/>
            </a:pPr>
            <a:endParaRPr lang="en-GB" sz="2400" dirty="0"/>
          </a:p>
          <a:p>
            <a:pPr marL="566928" indent="-457200">
              <a:buClr>
                <a:schemeClr val="tx2"/>
              </a:buClr>
              <a:buFont typeface="+mj-lt"/>
              <a:buAutoNum type="arabicPeriod"/>
            </a:pPr>
            <a:r>
              <a:rPr lang="en-GB" sz="2400" dirty="0"/>
              <a:t>Know how and when RSE is taught at Greenside.</a:t>
            </a:r>
          </a:p>
          <a:p>
            <a:pPr marL="566928" indent="-457200">
              <a:buClr>
                <a:schemeClr val="tx2"/>
              </a:buClr>
              <a:buFont typeface="+mj-lt"/>
              <a:buAutoNum type="arabicPeriod"/>
            </a:pPr>
            <a:endParaRPr lang="en-GB" sz="2400" dirty="0"/>
          </a:p>
          <a:p>
            <a:pPr marL="566928" indent="-457200">
              <a:buClr>
                <a:schemeClr val="tx2"/>
              </a:buClr>
              <a:buFont typeface="+mj-lt"/>
              <a:buAutoNum type="arabicPeriod"/>
            </a:pPr>
            <a:r>
              <a:rPr lang="en-GB" sz="2400" dirty="0"/>
              <a:t>Gain and overview of the RSE content for your child(s) year-group.</a:t>
            </a:r>
          </a:p>
          <a:p>
            <a:pPr marL="566928" indent="-457200">
              <a:buClr>
                <a:schemeClr val="tx2"/>
              </a:buClr>
              <a:buFont typeface="+mj-lt"/>
              <a:buAutoNum type="arabicPeriod"/>
            </a:pPr>
            <a:endParaRPr lang="en-GB" sz="2400" dirty="0"/>
          </a:p>
          <a:p>
            <a:pPr marL="566928" indent="-457200">
              <a:buClr>
                <a:schemeClr val="tx2"/>
              </a:buClr>
              <a:buFont typeface="+mj-lt"/>
              <a:buAutoNum type="arabicPeriod"/>
            </a:pPr>
            <a:r>
              <a:rPr lang="en-GB" sz="2400" dirty="0"/>
              <a:t>Feel equipped in having conversations with your child(ren) about their RSE learning.</a:t>
            </a:r>
          </a:p>
          <a:p>
            <a:pPr marL="566928" indent="-457200">
              <a:buClr>
                <a:schemeClr val="tx2"/>
              </a:buClr>
              <a:buFont typeface="+mj-lt"/>
              <a:buAutoNum type="arabicPeriod"/>
            </a:pPr>
            <a:endParaRPr lang="en-GB" sz="2400" dirty="0"/>
          </a:p>
          <a:p>
            <a:pPr marL="566928" indent="-457200">
              <a:buClr>
                <a:schemeClr val="tx2"/>
              </a:buClr>
              <a:buFont typeface="+mj-lt"/>
              <a:buAutoNum type="arabicPeriod"/>
            </a:pPr>
            <a:r>
              <a:rPr lang="en-GB" sz="2400" dirty="0"/>
              <a:t>Ask and answer any questions relating to the teaching and learning of RSE.</a:t>
            </a:r>
          </a:p>
        </p:txBody>
      </p:sp>
    </p:spTree>
    <p:extLst>
      <p:ext uri="{BB962C8B-B14F-4D97-AF65-F5344CB8AC3E}">
        <p14:creationId xmlns:p14="http://schemas.microsoft.com/office/powerpoint/2010/main" val="1376658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03512" y="620688"/>
            <a:ext cx="8784976" cy="1066800"/>
          </a:xfrm>
        </p:spPr>
        <p:txBody>
          <a:bodyPr>
            <a:normAutofit/>
          </a:bodyPr>
          <a:lstStyle/>
          <a:p>
            <a:pPr algn="ctr"/>
            <a:r>
              <a:rPr lang="en-GB" sz="3000" b="1" dirty="0"/>
              <a:t>What is RSE and why do schools teach it?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5360" y="1512168"/>
            <a:ext cx="11377264" cy="386104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GB" sz="2400" dirty="0"/>
              <a:t>RSE stands for Relationship and Sex Education. It's a mandatory part of the school curriculum in the UK, designed to help children and young people develop the knowledge and skills they need as they grow up. </a:t>
            </a:r>
          </a:p>
          <a:p>
            <a:pPr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</a:pPr>
            <a:endParaRPr lang="en-GB" sz="2400" dirty="0"/>
          </a:p>
          <a:p>
            <a:pPr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GB" sz="2400" dirty="0"/>
              <a:t>Enables pupils to speak with confidence and have clarity.</a:t>
            </a:r>
          </a:p>
          <a:p>
            <a:pPr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</a:pPr>
            <a:endParaRPr lang="en-GB" sz="2400" dirty="0"/>
          </a:p>
          <a:p>
            <a:pPr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GB" sz="2400" dirty="0"/>
              <a:t>Helps to tackle misconceptions, misinformation and dispels fears and stigma.</a:t>
            </a:r>
          </a:p>
          <a:p>
            <a:pPr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386160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9376" y="620688"/>
            <a:ext cx="11233248" cy="1066800"/>
          </a:xfrm>
        </p:spPr>
        <p:txBody>
          <a:bodyPr>
            <a:normAutofit/>
          </a:bodyPr>
          <a:lstStyle/>
          <a:p>
            <a:pPr algn="ctr"/>
            <a:r>
              <a:rPr lang="en-GB" sz="3000" b="1" dirty="0"/>
              <a:t>How and when is RSE taught at Greenside?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5360" y="1512168"/>
            <a:ext cx="11377264" cy="386104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GB" sz="2400" dirty="0"/>
              <a:t>Taught as part of our PSHE curriculum.</a:t>
            </a:r>
          </a:p>
          <a:p>
            <a:pPr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</a:pPr>
            <a:endParaRPr lang="en-GB" sz="2400" dirty="0"/>
          </a:p>
          <a:p>
            <a:pPr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GB" sz="2400" dirty="0"/>
              <a:t>KS1 (Years 1 + 2): taught weekly in the Summer 2 term (starting next week) </a:t>
            </a:r>
          </a:p>
          <a:p>
            <a:pPr marL="109728" indent="0">
              <a:lnSpc>
                <a:spcPct val="150000"/>
              </a:lnSpc>
              <a:buClr>
                <a:schemeClr val="tx2"/>
              </a:buClr>
              <a:buNone/>
            </a:pPr>
            <a:r>
              <a:rPr lang="en-GB" sz="1800" dirty="0">
                <a:solidFill>
                  <a:schemeClr val="accent2"/>
                </a:solidFill>
              </a:rPr>
              <a:t>    Monday or Wednesday</a:t>
            </a:r>
          </a:p>
          <a:p>
            <a:pPr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</a:pPr>
            <a:endParaRPr lang="en-GB" sz="1800" dirty="0"/>
          </a:p>
          <a:p>
            <a:pPr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GB" sz="2400" dirty="0"/>
              <a:t>LKS2 (Years 3 + 4): taught weekly in the Summer 2 term (starting next week) </a:t>
            </a:r>
          </a:p>
          <a:p>
            <a:pPr marL="109728" indent="0">
              <a:lnSpc>
                <a:spcPct val="150000"/>
              </a:lnSpc>
              <a:buClr>
                <a:schemeClr val="tx2"/>
              </a:buClr>
              <a:buNone/>
            </a:pPr>
            <a:r>
              <a:rPr lang="en-GB" sz="1800" dirty="0">
                <a:solidFill>
                  <a:schemeClr val="accent2"/>
                </a:solidFill>
              </a:rPr>
              <a:t>    Wednesday, Thursday, Wednesday</a:t>
            </a:r>
          </a:p>
          <a:p>
            <a:pPr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</a:pPr>
            <a:endParaRPr lang="en-GB" sz="1800" dirty="0"/>
          </a:p>
          <a:p>
            <a:pPr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GB" sz="2400" dirty="0"/>
              <a:t>UKS2 (Years 5 + 6): taught over 2-days after the Weardale residential. </a:t>
            </a:r>
          </a:p>
        </p:txBody>
      </p:sp>
    </p:spTree>
    <p:extLst>
      <p:ext uri="{BB962C8B-B14F-4D97-AF65-F5344CB8AC3E}">
        <p14:creationId xmlns:p14="http://schemas.microsoft.com/office/powerpoint/2010/main" val="2474825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9376" y="620688"/>
            <a:ext cx="11233248" cy="1066800"/>
          </a:xfrm>
        </p:spPr>
        <p:txBody>
          <a:bodyPr>
            <a:normAutofit/>
          </a:bodyPr>
          <a:lstStyle/>
          <a:p>
            <a:pPr algn="ctr"/>
            <a:r>
              <a:rPr lang="en-GB" sz="3000" b="1" dirty="0"/>
              <a:t>How and when is RSE taught at Greenside?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5360" y="1498476"/>
            <a:ext cx="11377264" cy="386104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GB" sz="2400" dirty="0"/>
              <a:t>Children are taught in year groups – children in split classes are taught separately e.g. Anacondas and Penguins.</a:t>
            </a:r>
          </a:p>
          <a:p>
            <a:pPr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</a:pPr>
            <a:endParaRPr lang="en-GB" sz="2400" dirty="0"/>
          </a:p>
          <a:p>
            <a:pPr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GB" sz="2400" dirty="0"/>
              <a:t>Boys and girls are taught together so they develop an understanding of each other’s bodies and the changes they undergo.</a:t>
            </a:r>
          </a:p>
          <a:p>
            <a:pPr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</a:pPr>
            <a:endParaRPr lang="en-GB" sz="2400" dirty="0"/>
          </a:p>
          <a:p>
            <a:pPr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GB" sz="2400" dirty="0"/>
              <a:t>Year 5-6 children encouraged to anonymously ask questions. These are answered right away, deferred until the content is taught or incorporated into subsequent lessons. </a:t>
            </a:r>
            <a:r>
              <a:rPr lang="en-GB" sz="2400" dirty="0">
                <a:solidFill>
                  <a:schemeClr val="accent2"/>
                </a:solidFill>
              </a:rPr>
              <a:t>Past pupils have received the information very well!</a:t>
            </a:r>
          </a:p>
          <a:p>
            <a:pPr marL="109728" indent="0">
              <a:lnSpc>
                <a:spcPct val="150000"/>
              </a:lnSpc>
              <a:buClr>
                <a:schemeClr val="tx2"/>
              </a:buClr>
              <a:buNone/>
            </a:pPr>
            <a:endParaRPr lang="en-GB" sz="2400" dirty="0">
              <a:solidFill>
                <a:schemeClr val="accent2"/>
              </a:solidFill>
            </a:endParaRPr>
          </a:p>
          <a:p>
            <a:pPr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948261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9376" y="620688"/>
            <a:ext cx="11233248" cy="1066800"/>
          </a:xfrm>
        </p:spPr>
        <p:txBody>
          <a:bodyPr>
            <a:normAutofit/>
          </a:bodyPr>
          <a:lstStyle/>
          <a:p>
            <a:pPr algn="ctr"/>
            <a:r>
              <a:rPr lang="en-GB" sz="3000" b="1" dirty="0"/>
              <a:t>‘Yasmine and Tom’ scheme of learning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5360" y="1498476"/>
            <a:ext cx="11377264" cy="386104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GB" sz="2400" dirty="0"/>
              <a:t>Taught in PSHE lessons using the scheme, ‘Yasmine and Tom’ – created by the Family Planning Association which meets the Department for Education guidance on RSE.</a:t>
            </a:r>
          </a:p>
          <a:p>
            <a:pPr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</a:pPr>
            <a:endParaRPr lang="en-GB" sz="2400" dirty="0"/>
          </a:p>
          <a:p>
            <a:pPr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GB" sz="2400" dirty="0"/>
              <a:t>It is age-appropriate and builds knowledge sequentially. As the children grow, so do Yasmine and Tom.</a:t>
            </a:r>
          </a:p>
        </p:txBody>
      </p:sp>
    </p:spTree>
    <p:extLst>
      <p:ext uri="{BB962C8B-B14F-4D97-AF65-F5344CB8AC3E}">
        <p14:creationId xmlns:p14="http://schemas.microsoft.com/office/powerpoint/2010/main" val="1506377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C9AB6F-0803-C3B9-9ED7-0DC68A96BA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FFDA0F-077C-8955-E09E-ADBA0163EE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03512" y="620688"/>
            <a:ext cx="8784976" cy="1066800"/>
          </a:xfrm>
        </p:spPr>
        <p:txBody>
          <a:bodyPr>
            <a:normAutofit/>
          </a:bodyPr>
          <a:lstStyle/>
          <a:p>
            <a:pPr algn="ctr"/>
            <a:r>
              <a:rPr lang="en-GB" sz="3000" b="1" dirty="0"/>
              <a:t>Introduction to Yasmine and Tom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CD4AB97-5C15-426C-9F5C-9B432486CD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5079" y="1772816"/>
            <a:ext cx="7961842" cy="3994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126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9376" y="260648"/>
            <a:ext cx="11233248" cy="1066800"/>
          </a:xfrm>
        </p:spPr>
        <p:txBody>
          <a:bodyPr>
            <a:normAutofit/>
          </a:bodyPr>
          <a:lstStyle/>
          <a:p>
            <a:pPr algn="ctr"/>
            <a:r>
              <a:rPr lang="en-GB" sz="3000" b="1" dirty="0"/>
              <a:t>Content Coverage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73B5CA1-5DEF-4F6D-89DD-07F58DBEEB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664" y="980728"/>
            <a:ext cx="5904656" cy="362816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8C84BD9-150F-405F-AC11-387CC4F2D0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0497" y="4509120"/>
            <a:ext cx="6263855" cy="2448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340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3E6D2B-60D1-1A61-212E-6F27CFAECC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F940AA-7882-7F85-A7C9-BD0810D6F6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03512" y="620688"/>
            <a:ext cx="8784976" cy="1066800"/>
          </a:xfrm>
        </p:spPr>
        <p:txBody>
          <a:bodyPr>
            <a:normAutofit/>
          </a:bodyPr>
          <a:lstStyle/>
          <a:p>
            <a:pPr algn="ctr"/>
            <a:r>
              <a:rPr lang="en-GB" sz="3200" b="1" dirty="0"/>
              <a:t>RSE content for your child(s) year-group</a:t>
            </a:r>
            <a:endParaRPr lang="en-GB" sz="3000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24BFBB9-9F41-48BA-86A7-875D6B0B8F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1756" y="1772816"/>
            <a:ext cx="10488488" cy="371006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16EF0C3-9ABA-450A-9747-31C37C6803EB}"/>
              </a:ext>
            </a:extLst>
          </p:cNvPr>
          <p:cNvSpPr txBox="1"/>
          <p:nvPr/>
        </p:nvSpPr>
        <p:spPr>
          <a:xfrm>
            <a:off x="701570" y="5482879"/>
            <a:ext cx="10788860" cy="11390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buClr>
                <a:schemeClr val="tx2"/>
              </a:buClr>
            </a:pPr>
            <a:r>
              <a:rPr lang="en-GB" sz="2400" dirty="0"/>
              <a:t>Please take a look at the objectives covered and feel free to ask any questions – sample interactive whiteboard.</a:t>
            </a:r>
          </a:p>
        </p:txBody>
      </p:sp>
    </p:spTree>
    <p:extLst>
      <p:ext uri="{BB962C8B-B14F-4D97-AF65-F5344CB8AC3E}">
        <p14:creationId xmlns:p14="http://schemas.microsoft.com/office/powerpoint/2010/main" val="194783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9376" y="620688"/>
            <a:ext cx="11233248" cy="1066800"/>
          </a:xfrm>
        </p:spPr>
        <p:txBody>
          <a:bodyPr>
            <a:normAutofit/>
          </a:bodyPr>
          <a:lstStyle/>
          <a:p>
            <a:pPr algn="ctr"/>
            <a:r>
              <a:rPr lang="en-GB" sz="3000" b="1" dirty="0"/>
              <a:t>Conversations in the home about RSE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5360" y="1498476"/>
            <a:ext cx="11377264" cy="386104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GB" sz="2400" dirty="0"/>
              <a:t>Naturally, children will want to discuss what they have learnt. If not, encourage them to share – what is their understanding?</a:t>
            </a:r>
          </a:p>
          <a:p>
            <a:pPr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</a:pPr>
            <a:endParaRPr lang="en-GB" sz="1500" dirty="0"/>
          </a:p>
          <a:p>
            <a:pPr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GB" sz="2400" dirty="0"/>
              <a:t>Be calm and open - </a:t>
            </a:r>
            <a:r>
              <a:rPr lang="en-GB" sz="1600" dirty="0"/>
              <a:t>Start conversations early and naturally — use everyday moments (e.g., TV shows, friendships). If you’re relaxed, your child will be more comfortable asking questions.</a:t>
            </a:r>
            <a:endParaRPr lang="en-GB" sz="2400" dirty="0"/>
          </a:p>
          <a:p>
            <a:pPr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</a:pPr>
            <a:endParaRPr lang="en-GB" sz="1500" dirty="0"/>
          </a:p>
          <a:p>
            <a:pPr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GB" sz="2400" dirty="0"/>
              <a:t>Know what’s being taught – </a:t>
            </a:r>
            <a:r>
              <a:rPr lang="en-GB" sz="1600" dirty="0"/>
              <a:t>See handout</a:t>
            </a:r>
          </a:p>
          <a:p>
            <a:pPr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</a:pPr>
            <a:endParaRPr lang="en-GB" sz="1600" dirty="0"/>
          </a:p>
          <a:p>
            <a:pPr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GB" sz="2400" dirty="0"/>
              <a:t>Listen more than you talk – </a:t>
            </a:r>
            <a:r>
              <a:rPr lang="en-US" sz="1600" dirty="0">
                <a:effectLst/>
                <a:latin typeface="+mj-lt"/>
                <a:ea typeface="MS Mincho" panose="02020609040205080304" pitchFamily="49" charset="-128"/>
                <a:cs typeface="Times New Roman" panose="02020603050405020304" pitchFamily="18" charset="0"/>
              </a:rPr>
              <a:t>Let your child speak freely about what they’ve learned or what they’re curious about. Avoid jumping in too quickly to correct or explain — often, children just need space to express themselves.</a:t>
            </a:r>
            <a:endParaRPr lang="en-GB" sz="1600" dirty="0">
              <a:effectLst/>
              <a:latin typeface="+mj-lt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109728" indent="0">
              <a:lnSpc>
                <a:spcPct val="150000"/>
              </a:lnSpc>
              <a:buClr>
                <a:schemeClr val="tx2"/>
              </a:buClr>
              <a:buNone/>
            </a:pPr>
            <a:endParaRPr lang="en-GB" sz="1600" dirty="0"/>
          </a:p>
          <a:p>
            <a:pPr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</a:pPr>
            <a:endParaRPr lang="en-GB" sz="2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F2448C3-A2BA-4811-AB88-D3B0E87215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36360" y="3645024"/>
            <a:ext cx="1512168" cy="1945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718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9376" y="620688"/>
            <a:ext cx="11233248" cy="1066800"/>
          </a:xfrm>
        </p:spPr>
        <p:txBody>
          <a:bodyPr>
            <a:normAutofit/>
          </a:bodyPr>
          <a:lstStyle/>
          <a:p>
            <a:pPr algn="ctr"/>
            <a:r>
              <a:rPr lang="en-GB" sz="3000" b="1" dirty="0"/>
              <a:t>FAQ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5360" y="1498476"/>
            <a:ext cx="11377264" cy="386104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GB" sz="2400" dirty="0"/>
              <a:t>Is there a right to withdraw, if so, what is the process?</a:t>
            </a:r>
          </a:p>
          <a:p>
            <a:pPr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</a:pPr>
            <a:endParaRPr lang="en-GB" sz="2400" dirty="0"/>
          </a:p>
          <a:p>
            <a:pPr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GB" sz="2400" dirty="0"/>
              <a:t>What adaptive practices do you use to support SEND pupils?</a:t>
            </a:r>
          </a:p>
          <a:p>
            <a:pPr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</a:pPr>
            <a:endParaRPr lang="en-GB" sz="2400" dirty="0"/>
          </a:p>
          <a:p>
            <a:pPr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GB" sz="2400" dirty="0"/>
              <a:t>Has there been any complaints or concerns raised in the past?</a:t>
            </a:r>
          </a:p>
          <a:p>
            <a:pPr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</a:pPr>
            <a:endParaRPr lang="en-GB" sz="2400" dirty="0"/>
          </a:p>
          <a:p>
            <a:pPr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GB" sz="2400" dirty="0"/>
              <a:t>What should I do if I have a concern about the teaching of RSE?</a:t>
            </a:r>
          </a:p>
          <a:p>
            <a:pPr marL="109728" indent="0">
              <a:lnSpc>
                <a:spcPct val="150000"/>
              </a:lnSpc>
              <a:buClr>
                <a:schemeClr val="tx2"/>
              </a:buClr>
              <a:buNone/>
            </a:pPr>
            <a:endParaRPr lang="en-GB" sz="1600" dirty="0"/>
          </a:p>
          <a:p>
            <a:pPr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776162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Custom 2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17815</TotalTime>
  <Words>695</Words>
  <Application>Microsoft Office PowerPoint</Application>
  <PresentationFormat>Widescreen</PresentationFormat>
  <Paragraphs>89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Arial</vt:lpstr>
      <vt:lpstr>Calibri</vt:lpstr>
      <vt:lpstr>Comic Sans MS</vt:lpstr>
      <vt:lpstr>Georgia</vt:lpstr>
      <vt:lpstr>Montserrat</vt:lpstr>
      <vt:lpstr>Segoe Print</vt:lpstr>
      <vt:lpstr>Wingdings 2</vt:lpstr>
      <vt:lpstr>Urban</vt:lpstr>
      <vt:lpstr>RSE Parent/Carer Workshop 12.06.2025</vt:lpstr>
      <vt:lpstr>Ground Rules</vt:lpstr>
      <vt:lpstr>Talk Starter</vt:lpstr>
      <vt:lpstr>Sessions Aims</vt:lpstr>
      <vt:lpstr>What is RSE and why do schools teach it?</vt:lpstr>
      <vt:lpstr>How and when is RSE taught at Greenside?</vt:lpstr>
      <vt:lpstr>How and when is RSE taught at Greenside?</vt:lpstr>
      <vt:lpstr>‘Yasmine and Tom’ scheme of learning</vt:lpstr>
      <vt:lpstr>Introduction to Yasmine and Tom</vt:lpstr>
      <vt:lpstr>Content Coverage</vt:lpstr>
      <vt:lpstr>RSE content for your child(s) year-group</vt:lpstr>
      <vt:lpstr>Conversations in the home about RSE</vt:lpstr>
      <vt:lpstr>FAQ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Investors in Pupils</dc:title>
  <dc:creator>Arthur Khan</dc:creator>
  <cp:lastModifiedBy>Muhammad Khan</cp:lastModifiedBy>
  <cp:revision>388</cp:revision>
  <cp:lastPrinted>2024-02-07T14:45:58Z</cp:lastPrinted>
  <dcterms:created xsi:type="dcterms:W3CDTF">2016-09-29T19:52:51Z</dcterms:created>
  <dcterms:modified xsi:type="dcterms:W3CDTF">2025-06-12T08:27:24Z</dcterms:modified>
</cp:coreProperties>
</file>